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8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3.xml" ContentType="application/vnd.openxmlformats-officedocument.presentationml.notesSlide+xml"/>
  <Override PartName="/ppt/tags/tag40.xml" ContentType="application/vnd.openxmlformats-officedocument.presentationml.tags+xml"/>
  <Override PartName="/ppt/notesSlides/notesSlide4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5.xml" ContentType="application/vnd.openxmlformats-officedocument.presentationml.notesSlide+xml"/>
  <Override PartName="/ppt/tags/tag46.xml" ContentType="application/vnd.openxmlformats-officedocument.presentationml.tags+xml"/>
  <Override PartName="/ppt/notesSlides/notesSlide6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7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8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9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10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11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12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notesSlides/notesSlide13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14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15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16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17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18.xml" ContentType="application/vnd.openxmlformats-officedocument.presentationml.notesSlid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2" r:id="rId2"/>
  </p:sldMasterIdLst>
  <p:notesMasterIdLst>
    <p:notesMasterId r:id="rId36"/>
  </p:notesMasterIdLst>
  <p:handoutMasterIdLst>
    <p:handoutMasterId r:id="rId37"/>
  </p:handoutMasterIdLst>
  <p:sldIdLst>
    <p:sldId id="1265" r:id="rId3"/>
    <p:sldId id="1286" r:id="rId4"/>
    <p:sldId id="330" r:id="rId5"/>
    <p:sldId id="1517" r:id="rId6"/>
    <p:sldId id="1028" r:id="rId7"/>
    <p:sldId id="1536" r:id="rId8"/>
    <p:sldId id="1549" r:id="rId9"/>
    <p:sldId id="1364" r:id="rId10"/>
    <p:sldId id="1542" r:id="rId11"/>
    <p:sldId id="1469" r:id="rId12"/>
    <p:sldId id="1417" r:id="rId13"/>
    <p:sldId id="1543" r:id="rId14"/>
    <p:sldId id="1579" r:id="rId15"/>
    <p:sldId id="1544" r:id="rId16"/>
    <p:sldId id="1386" r:id="rId17"/>
    <p:sldId id="1590" r:id="rId18"/>
    <p:sldId id="1547" r:id="rId19"/>
    <p:sldId id="1315" r:id="rId20"/>
    <p:sldId id="1548" r:id="rId21"/>
    <p:sldId id="1316" r:id="rId22"/>
    <p:sldId id="1317" r:id="rId23"/>
    <p:sldId id="1550" r:id="rId24"/>
    <p:sldId id="1460" r:id="rId25"/>
    <p:sldId id="1583" r:id="rId26"/>
    <p:sldId id="1586" r:id="rId27"/>
    <p:sldId id="1587" r:id="rId28"/>
    <p:sldId id="1588" r:id="rId29"/>
    <p:sldId id="1589" r:id="rId30"/>
    <p:sldId id="1465" r:id="rId31"/>
    <p:sldId id="1573" r:id="rId32"/>
    <p:sldId id="1449" r:id="rId33"/>
    <p:sldId id="1253" r:id="rId34"/>
    <p:sldId id="1254" r:id="rId35"/>
  </p:sldIdLst>
  <p:sldSz cx="6858000" cy="9902825"/>
  <p:notesSz cx="6858000" cy="9144000"/>
  <p:custDataLst>
    <p:tags r:id="rId38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2723" userDrawn="1">
          <p15:clr>
            <a:srgbClr val="A4A3A4"/>
          </p15:clr>
        </p15:guide>
        <p15:guide id="2" pos="2128" userDrawn="1">
          <p15:clr>
            <a:srgbClr val="A4A3A4"/>
          </p15:clr>
        </p15:guide>
        <p15:guide id="3" pos="4038" userDrawn="1">
          <p15:clr>
            <a:srgbClr val="A4A3A4"/>
          </p15:clr>
        </p15:guide>
        <p15:guide id="6" orient="horz" pos="4649" userDrawn="1">
          <p15:clr>
            <a:srgbClr val="A4A3A4"/>
          </p15:clr>
        </p15:guide>
        <p15:guide id="7" pos="2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yangzhenxuan" initials="yzx" lastIdx="1" clrIdx="0"/>
  <p:cmAuthor id="7" name="HP" initials="H" lastIdx="7" clrIdx="6"/>
  <p:cmAuthor id="1" name="zhangxiaomeng" initials="z" lastIdx="1" clrIdx="0"/>
  <p:cmAuthor id="8" name="zhangbaihong" initials="z" lastIdx="11" clrIdx="7"/>
  <p:cmAuthor id="2" name="SCJT210308" initials="S" lastIdx="1" clrIdx="1"/>
  <p:cmAuthor id="3" name="SCJT0412" initials="S" lastIdx="1" clrIdx="2"/>
  <p:cmAuthor id="4" name="SCJT" initials="S" lastIdx="1" clrIdx="3"/>
  <p:cmAuthor id="5" name="荆虎" initials="荆虎" lastIdx="1" clrIdx="4"/>
  <p:cmAuthor id="406833845" name="鲁迅说得对" initials="鲁" lastIdx="5" clrIdx="9"/>
  <p:cmAuthor id="6" name="sunyouting" initials="s" lastIdx="1" clrIdx="5"/>
  <p:cmAuthor id="696590299" name="刘天阳" initials="刘" lastIdx="1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8D67"/>
    <a:srgbClr val="B01B0B"/>
    <a:srgbClr val="D1C18C"/>
    <a:srgbClr val="CC9036"/>
    <a:srgbClr val="ED7D31"/>
    <a:srgbClr val="C45E1A"/>
    <a:srgbClr val="F3BD99"/>
    <a:srgbClr val="B5A15C"/>
    <a:srgbClr val="F5F1E5"/>
    <a:srgbClr val="5845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08"/>
    <p:restoredTop sz="94525" autoAdjust="0"/>
  </p:normalViewPr>
  <p:slideViewPr>
    <p:cSldViewPr snapToGrid="0" showGuides="1">
      <p:cViewPr varScale="1">
        <p:scale>
          <a:sx n="59" d="100"/>
          <a:sy n="59" d="100"/>
        </p:scale>
        <p:origin x="2412" y="51"/>
      </p:cViewPr>
      <p:guideLst>
        <p:guide orient="horz" pos="2723"/>
        <p:guide pos="2128"/>
        <p:guide pos="4038"/>
        <p:guide orient="horz" pos="4649"/>
        <p:guide pos="2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807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ommentAuthors" Target="commentAuthor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42088" y="685800"/>
            <a:ext cx="237449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indent="0" algn="just" fontAlgn="ctr">
              <a:lnSpc>
                <a:spcPts val="3900"/>
              </a:lnSpc>
              <a:buFont typeface="Arial" panose="020B0604020202020204" pitchFamily="34" charset="0"/>
              <a:buNone/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44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alphaModFix amt="46000"/>
          </a:blip>
          <a:stretch>
            <a:fillRect/>
          </a:stretch>
        </p:blipFill>
        <p:spPr>
          <a:xfrm>
            <a:off x="0" y="1270"/>
            <a:ext cx="6858000" cy="9902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laceholder 02" userDrawn="1">
  <p:cSld name="Placeholder 02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42225" y="878518"/>
            <a:ext cx="6170175" cy="101887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42225" y="2152110"/>
            <a:ext cx="6170175" cy="6872197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344250" y="9117877"/>
            <a:ext cx="1518750" cy="45745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315250" y="9117877"/>
            <a:ext cx="2227500" cy="45745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4993650" y="9117877"/>
            <a:ext cx="1518750" cy="45745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44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alphaModFix amt="46000"/>
          </a:blip>
          <a:stretch>
            <a:fillRect/>
          </a:stretch>
        </p:blipFill>
        <p:spPr>
          <a:xfrm>
            <a:off x="0" y="1270"/>
            <a:ext cx="6858000" cy="9902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laceholder 03" userDrawn="1">
  <p:cSld name="Placeholder 03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laceholder 02" userDrawn="1">
  <p:cSld name="Placeholder 02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7" Type="http://schemas.openxmlformats.org/officeDocument/2006/relationships/image" Target="../media/image15.pn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6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image" Target="../media/image19.jpe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image" Target="../media/image18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70.xml"/><Relationship Id="rId7" Type="http://schemas.openxmlformats.org/officeDocument/2006/relationships/image" Target="../media/image21.png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1.xml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74.xml"/><Relationship Id="rId7" Type="http://schemas.openxmlformats.org/officeDocument/2006/relationships/image" Target="../media/image25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7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9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tags" Target="../tags/tag84.xml"/><Relationship Id="rId7" Type="http://schemas.openxmlformats.org/officeDocument/2006/relationships/image" Target="../media/image30.png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image" Target="../media/image29.png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image" Target="../media/image29.png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tags" Target="../tags/tag26.xml"/><Relationship Id="rId3" Type="http://schemas.openxmlformats.org/officeDocument/2006/relationships/tags" Target="../tags/tag11.xml"/><Relationship Id="rId21" Type="http://schemas.openxmlformats.org/officeDocument/2006/relationships/tags" Target="../tags/tag29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20" Type="http://schemas.openxmlformats.org/officeDocument/2006/relationships/tags" Target="../tags/tag28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23" Type="http://schemas.openxmlformats.org/officeDocument/2006/relationships/notesSlide" Target="../notesSlides/notesSlide1.xml"/><Relationship Id="rId10" Type="http://schemas.openxmlformats.org/officeDocument/2006/relationships/tags" Target="../tags/tag18.xml"/><Relationship Id="rId19" Type="http://schemas.openxmlformats.org/officeDocument/2006/relationships/tags" Target="../tags/tag27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Relationship Id="rId22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12" Type="http://schemas.openxmlformats.org/officeDocument/2006/relationships/image" Target="../media/image37.png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image" Target="../media/image36.png"/><Relationship Id="rId5" Type="http://schemas.openxmlformats.org/officeDocument/2006/relationships/tags" Target="../tags/tag98.xml"/><Relationship Id="rId10" Type="http://schemas.openxmlformats.org/officeDocument/2006/relationships/image" Target="../media/image35.png"/><Relationship Id="rId4" Type="http://schemas.openxmlformats.org/officeDocument/2006/relationships/tags" Target="../tags/tag97.xml"/><Relationship Id="rId9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12" Type="http://schemas.openxmlformats.org/officeDocument/2006/relationships/image" Target="../media/image40.png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image" Target="../media/image39.png"/><Relationship Id="rId5" Type="http://schemas.openxmlformats.org/officeDocument/2006/relationships/tags" Target="../tags/tag106.xml"/><Relationship Id="rId10" Type="http://schemas.openxmlformats.org/officeDocument/2006/relationships/image" Target="../media/image38.png"/><Relationship Id="rId4" Type="http://schemas.openxmlformats.org/officeDocument/2006/relationships/tags" Target="../tags/tag105.xml"/><Relationship Id="rId9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0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13" Type="http://schemas.openxmlformats.org/officeDocument/2006/relationships/tags" Target="../tags/tag123.xml"/><Relationship Id="rId18" Type="http://schemas.openxmlformats.org/officeDocument/2006/relationships/image" Target="../media/image42.png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12" Type="http://schemas.openxmlformats.org/officeDocument/2006/relationships/tags" Target="../tags/tag122.xml"/><Relationship Id="rId17" Type="http://schemas.openxmlformats.org/officeDocument/2006/relationships/image" Target="../media/image28.png"/><Relationship Id="rId2" Type="http://schemas.openxmlformats.org/officeDocument/2006/relationships/tags" Target="../tags/tag112.xml"/><Relationship Id="rId16" Type="http://schemas.openxmlformats.org/officeDocument/2006/relationships/image" Target="../media/image4.png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1" Type="http://schemas.openxmlformats.org/officeDocument/2006/relationships/tags" Target="../tags/tag121.xml"/><Relationship Id="rId5" Type="http://schemas.openxmlformats.org/officeDocument/2006/relationships/tags" Target="../tags/tag115.xml"/><Relationship Id="rId15" Type="http://schemas.openxmlformats.org/officeDocument/2006/relationships/notesSlide" Target="../notesSlides/notesSlide10.xml"/><Relationship Id="rId10" Type="http://schemas.openxmlformats.org/officeDocument/2006/relationships/tags" Target="../tags/tag120.xml"/><Relationship Id="rId4" Type="http://schemas.openxmlformats.org/officeDocument/2006/relationships/tags" Target="../tags/tag114.xml"/><Relationship Id="rId9" Type="http://schemas.openxmlformats.org/officeDocument/2006/relationships/tags" Target="../tags/tag119.xml"/><Relationship Id="rId1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image" Target="../media/image44.png"/><Relationship Id="rId5" Type="http://schemas.openxmlformats.org/officeDocument/2006/relationships/tags" Target="../tags/tag128.xml"/><Relationship Id="rId10" Type="http://schemas.openxmlformats.org/officeDocument/2006/relationships/image" Target="../media/image43.png"/><Relationship Id="rId4" Type="http://schemas.openxmlformats.org/officeDocument/2006/relationships/tags" Target="../tags/tag127.xml"/><Relationship Id="rId9" Type="http://schemas.openxmlformats.org/officeDocument/2006/relationships/notesSlide" Target="../notesSlides/notesSlide1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49.bin"/><Relationship Id="rId3" Type="http://schemas.openxmlformats.org/officeDocument/2006/relationships/tags" Target="../tags/tag133.xml"/><Relationship Id="rId7" Type="http://schemas.openxmlformats.org/officeDocument/2006/relationships/notesSlide" Target="../notesSlides/notesSlide12.xml"/><Relationship Id="rId12" Type="http://schemas.openxmlformats.org/officeDocument/2006/relationships/image" Target="../media/image48.bin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7.bin"/><Relationship Id="rId5" Type="http://schemas.openxmlformats.org/officeDocument/2006/relationships/tags" Target="../tags/tag135.xml"/><Relationship Id="rId10" Type="http://schemas.openxmlformats.org/officeDocument/2006/relationships/image" Target="../media/image46.bin"/><Relationship Id="rId4" Type="http://schemas.openxmlformats.org/officeDocument/2006/relationships/tags" Target="../tags/tag134.xml"/><Relationship Id="rId9" Type="http://schemas.openxmlformats.org/officeDocument/2006/relationships/image" Target="../media/image45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tags" Target="../tags/tag138.xml"/><Relationship Id="rId7" Type="http://schemas.openxmlformats.org/officeDocument/2006/relationships/image" Target="../media/image28.png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2.png"/><Relationship Id="rId4" Type="http://schemas.openxmlformats.org/officeDocument/2006/relationships/tags" Target="../tags/tag139.xml"/><Relationship Id="rId9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tags" Target="../tags/tag142.xml"/><Relationship Id="rId7" Type="http://schemas.openxmlformats.org/officeDocument/2006/relationships/image" Target="../media/image42.png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5.png"/><Relationship Id="rId4" Type="http://schemas.openxmlformats.org/officeDocument/2006/relationships/tags" Target="../tags/tag143.xml"/><Relationship Id="rId9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tags" Target="../tags/tag146.xml"/><Relationship Id="rId7" Type="http://schemas.openxmlformats.org/officeDocument/2006/relationships/image" Target="../media/image42.png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notesSlide" Target="../notesSlides/notesSlide15.xml"/><Relationship Id="rId11" Type="http://schemas.openxmlformats.org/officeDocument/2006/relationships/image" Target="../media/image59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8.bin"/><Relationship Id="rId4" Type="http://schemas.openxmlformats.org/officeDocument/2006/relationships/tags" Target="../tags/tag147.xml"/><Relationship Id="rId9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59.xml"/><Relationship Id="rId7" Type="http://schemas.openxmlformats.org/officeDocument/2006/relationships/tags" Target="../tags/tag163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13" Type="http://schemas.openxmlformats.org/officeDocument/2006/relationships/tags" Target="../tags/tag176.xml"/><Relationship Id="rId3" Type="http://schemas.openxmlformats.org/officeDocument/2006/relationships/tags" Target="../tags/tag166.xml"/><Relationship Id="rId7" Type="http://schemas.openxmlformats.org/officeDocument/2006/relationships/tags" Target="../tags/tag170.xml"/><Relationship Id="rId12" Type="http://schemas.openxmlformats.org/officeDocument/2006/relationships/tags" Target="../tags/tag175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11" Type="http://schemas.openxmlformats.org/officeDocument/2006/relationships/tags" Target="../tags/tag174.xml"/><Relationship Id="rId5" Type="http://schemas.openxmlformats.org/officeDocument/2006/relationships/tags" Target="../tags/tag168.xml"/><Relationship Id="rId15" Type="http://schemas.openxmlformats.org/officeDocument/2006/relationships/image" Target="../media/image60.jpeg"/><Relationship Id="rId10" Type="http://schemas.openxmlformats.org/officeDocument/2006/relationships/tags" Target="../tags/tag173.xml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image" Target="../media/image6.png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image" Target="../media/image5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3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4.xml"/><Relationship Id="rId9" Type="http://schemas.openxmlformats.org/officeDocument/2006/relationships/tags" Target="../tags/tag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tags" Target="../tags/tag43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5.xml"/><Relationship Id="rId10" Type="http://schemas.openxmlformats.org/officeDocument/2006/relationships/image" Target="../media/image10.png"/><Relationship Id="rId4" Type="http://schemas.openxmlformats.org/officeDocument/2006/relationships/tags" Target="../tags/tag44.xml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52.xml"/><Relationship Id="rId7" Type="http://schemas.openxmlformats.org/officeDocument/2006/relationships/image" Target="../media/image12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84;p2"/>
          <p:cNvSpPr txBox="1"/>
          <p:nvPr/>
        </p:nvSpPr>
        <p:spPr>
          <a:xfrm>
            <a:off x="1694944" y="4904158"/>
            <a:ext cx="3529039" cy="21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en-US" altLang="zh-CN" sz="915" spc="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Source Han Sans SC Bold" panose="020F0502020204030204" charset="-122"/>
                <a:sym typeface="+mn-ea"/>
              </a:rPr>
              <a:t>《</a:t>
            </a:r>
            <a:r>
              <a:rPr kumimoji="1" lang="zh-CN" altLang="en-US" sz="915" spc="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Source Han Sans SC Bold" panose="020F0502020204030204" charset="-122"/>
                <a:sym typeface="+mn-ea"/>
              </a:rPr>
              <a:t>南宁文物</a:t>
            </a:r>
            <a:r>
              <a:rPr kumimoji="1" lang="en-US" altLang="zh-CN" sz="915" spc="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Source Han Sans SC Bold" panose="020F0502020204030204" charset="-122"/>
                <a:sym typeface="+mn-ea"/>
              </a:rPr>
              <a:t>》</a:t>
            </a:r>
            <a:endParaRPr kumimoji="1" lang="zh-CN" altLang="en-US" sz="915" spc="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Source Han Sans SC Bold" panose="020F0502020204030204" charset="-122"/>
              <a:sym typeface="+mn-ea"/>
            </a:endParaRPr>
          </a:p>
        </p:txBody>
      </p:sp>
      <p:pic>
        <p:nvPicPr>
          <p:cNvPr id="3" name="图片 2" descr="未标题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9902190"/>
          </a:xfrm>
          <a:prstGeom prst="rect">
            <a:avLst/>
          </a:prstGeom>
        </p:spPr>
      </p:pic>
      <p:sp>
        <p:nvSpPr>
          <p:cNvPr id="4" name="Google Shape;86;p2"/>
          <p:cNvSpPr/>
          <p:nvPr/>
        </p:nvSpPr>
        <p:spPr>
          <a:xfrm>
            <a:off x="370205" y="3973830"/>
            <a:ext cx="6069330" cy="1036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defTabSz="457200">
              <a:lnSpc>
                <a:spcPct val="150000"/>
              </a:lnSpc>
              <a:buClrTx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《图说宇宙奇观》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545783" y="2324100"/>
            <a:ext cx="5766435" cy="7188835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545148" y="8128635"/>
            <a:ext cx="5767705" cy="1555750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528320" y="8232140"/>
            <a:ext cx="58826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SzTx/>
            </a:pPr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问题式引导孩子了解宇宙，激发学习兴趣</a:t>
            </a:r>
          </a:p>
          <a:p>
            <a:pPr lvl="0" algn="ctr">
              <a:buSzTx/>
            </a:pPr>
            <a:r>
              <a:rPr kumimoji="1" lang="zh-CN" altLang="en-US" sz="2400" b="1" u="sng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匹配书内章节，发散问答，搭建知识体系</a:t>
            </a:r>
          </a:p>
          <a:p>
            <a:pPr lvl="0" algn="ctr">
              <a:buSzTx/>
            </a:pPr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一键查要点，看导图，视频跟学</a:t>
            </a:r>
          </a:p>
          <a:p>
            <a:pPr lvl="0" algn="ctr">
              <a:buSzTx/>
            </a:pPr>
            <a:endParaRPr kumimoji="1"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99415" y="578485"/>
            <a:ext cx="6333991" cy="1355090"/>
            <a:chOff x="629" y="1096"/>
            <a:chExt cx="9975" cy="2134"/>
          </a:xfrm>
        </p:grpSpPr>
        <p:sp>
          <p:nvSpPr>
            <p:cNvPr id="26" name="同心圆 25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Google Shape;87;p2"/>
            <p:cNvSpPr txBox="1"/>
            <p:nvPr>
              <p:custDataLst>
                <p:tags r:id="rId4"/>
              </p:custDataLst>
            </p:nvPr>
          </p:nvSpPr>
          <p:spPr>
            <a:xfrm>
              <a:off x="1012" y="1679"/>
              <a:ext cx="9592" cy="15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R="0" lvl="0" indent="0" algn="l" defTabSz="755650" rtl="0" font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阅读有疑惑，</a:t>
              </a:r>
              <a:r>
                <a:rPr lang="en-US" alt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1</a:t>
              </a: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对</a:t>
              </a:r>
              <a:r>
                <a:rPr lang="en-US" alt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1</a:t>
              </a: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在线答疑</a:t>
              </a:r>
            </a:p>
            <a:p>
              <a:pPr marR="0" lvl="0" indent="0" algn="l" defTabSz="755650" rtl="0" font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趣味对话提问，为你随时解惑</a:t>
              </a:r>
            </a:p>
          </p:txBody>
        </p:sp>
      </p:grpSp>
      <p:sp>
        <p:nvSpPr>
          <p:cNvPr id="28" name="圆角矩形 27"/>
          <p:cNvSpPr/>
          <p:nvPr/>
        </p:nvSpPr>
        <p:spPr>
          <a:xfrm>
            <a:off x="643255" y="492760"/>
            <a:ext cx="1769110" cy="430530"/>
          </a:xfrm>
          <a:prstGeom prst="roundRect">
            <a:avLst>
              <a:gd name="adj" fmla="val 50000"/>
            </a:avLst>
          </a:prstGeom>
          <a:solidFill>
            <a:srgbClr val="B01B0B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algn="ctr" defTabSz="755650" fontAlgn="ctr">
              <a:lnSpc>
                <a:spcPct val="100000"/>
              </a:lnSpc>
              <a:buSzTx/>
              <a:buNone/>
            </a:pPr>
            <a:r>
              <a:rPr kumimoji="1"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</a:t>
            </a:r>
            <a:r>
              <a:rPr kumimoji="1"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交互式检索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914400" y="2748915"/>
            <a:ext cx="5029200" cy="4960620"/>
            <a:chOff x="-10727" y="4989"/>
            <a:chExt cx="7920" cy="7812"/>
          </a:xfrm>
        </p:grpSpPr>
        <p:pic>
          <p:nvPicPr>
            <p:cNvPr id="35" name="图片 34" descr="Screenshot_2025-02-09-15-07-28-728_com.tencent.mm-edit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6473" y="4989"/>
              <a:ext cx="3666" cy="7812"/>
            </a:xfrm>
            <a:prstGeom prst="rect">
              <a:avLst/>
            </a:prstGeom>
          </p:spPr>
        </p:pic>
        <p:pic>
          <p:nvPicPr>
            <p:cNvPr id="36" name="图片 35" descr="Screenshot_2025-02-09-15-07-17-394_com.tencent.mm-edit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10727" y="4989"/>
              <a:ext cx="3666" cy="781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99415" y="578485"/>
            <a:ext cx="6582906" cy="1355090"/>
            <a:chOff x="629" y="1096"/>
            <a:chExt cx="10367" cy="2134"/>
          </a:xfrm>
        </p:grpSpPr>
        <p:sp>
          <p:nvSpPr>
            <p:cNvPr id="14" name="同心圆 13"/>
            <p:cNvSpPr/>
            <p:nvPr>
              <p:custDataLst>
                <p:tags r:id="rId5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6"/>
              </p:custDataLst>
            </p:nvPr>
          </p:nvSpPr>
          <p:spPr>
            <a:xfrm>
              <a:off x="1466" y="1679"/>
              <a:ext cx="9530" cy="15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定制</a:t>
              </a:r>
              <a:r>
                <a:rPr lang="en-US" altLang="zh-CN" sz="3200" b="1" u="sng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AI</a:t>
              </a:r>
              <a:r>
                <a:rPr lang="zh-CN" altLang="en-US" sz="3200" b="1" u="sng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宇宙探险教学营</a:t>
              </a:r>
              <a:r>
                <a:rPr lang="en-US" alt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——</a:t>
              </a:r>
            </a:p>
            <a:p>
              <a:pPr lvl="0" algn="l">
                <a:buSzTx/>
              </a:pP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和探索家一起了解宇宙奥秘</a:t>
              </a:r>
            </a:p>
          </p:txBody>
        </p:sp>
      </p:grpSp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545465" y="2324100"/>
            <a:ext cx="5766435" cy="6752590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544830" y="8178165"/>
            <a:ext cx="5767705" cy="1453515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544830" y="8353425"/>
            <a:ext cx="57683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对宇宙充满了好奇和疑惑？</a:t>
            </a:r>
          </a:p>
          <a:p>
            <a:pPr algn="ctr"/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输入你的问题，自动为你解答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914400" y="2748915"/>
            <a:ext cx="5029200" cy="4960620"/>
            <a:chOff x="1440" y="8383"/>
            <a:chExt cx="7920" cy="7812"/>
          </a:xfrm>
        </p:grpSpPr>
        <p:pic>
          <p:nvPicPr>
            <p:cNvPr id="9" name="图片 8" descr="Screenshot_2025-02-09-17-24-31-998_com.tencent.mm-edit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94" y="8383"/>
              <a:ext cx="3666" cy="7812"/>
            </a:xfrm>
            <a:prstGeom prst="rect">
              <a:avLst/>
            </a:prstGeom>
          </p:spPr>
        </p:pic>
        <p:pic>
          <p:nvPicPr>
            <p:cNvPr id="10" name="图片 9" descr="Screenshot_2025-02-09-17-23-59-243_com.tencent.mm-edit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40" y="8383"/>
              <a:ext cx="3666" cy="7812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139190" y="7763510"/>
            <a:ext cx="204152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b="1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输入你的问题</a:t>
            </a:r>
            <a:endParaRPr kumimoji="1" lang="zh-CN" altLang="zh-CN" b="1" dirty="0">
              <a:solidFill>
                <a:srgbClr val="B01B0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75380" y="7772400"/>
            <a:ext cx="2653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b="1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智能给予科学解答</a:t>
            </a:r>
          </a:p>
        </p:txBody>
      </p:sp>
      <p:sp>
        <p:nvSpPr>
          <p:cNvPr id="22" name="文本框 21"/>
          <p:cNvSpPr txBox="1"/>
          <p:nvPr>
            <p:custDataLst>
              <p:tags r:id="rId3"/>
            </p:custDataLst>
          </p:nvPr>
        </p:nvSpPr>
        <p:spPr>
          <a:xfrm>
            <a:off x="827405" y="7616825"/>
            <a:ext cx="813435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t">
              <a:lnSpc>
                <a:spcPct val="150000"/>
              </a:lnSpc>
            </a:pPr>
            <a:r>
              <a:rPr lang="en-US" altLang="zh-CN" sz="1800" b="1" i="0" dirty="0">
                <a:solidFill>
                  <a:srgbClr val="B01B0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3335020" y="7638415"/>
            <a:ext cx="813435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t">
              <a:lnSpc>
                <a:spcPct val="150000"/>
              </a:lnSpc>
            </a:pPr>
            <a:r>
              <a:rPr lang="en-US" altLang="zh-CN" sz="1800" b="1" i="0" dirty="0">
                <a:solidFill>
                  <a:srgbClr val="B01B0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643255" y="492760"/>
            <a:ext cx="2785745" cy="430530"/>
          </a:xfrm>
          <a:prstGeom prst="roundRect">
            <a:avLst>
              <a:gd name="adj" fmla="val 50000"/>
            </a:avLst>
          </a:prstGeom>
          <a:solidFill>
            <a:srgbClr val="B01B0B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algn="ctr" defTabSz="755650" fontAlgn="ctr">
              <a:lnSpc>
                <a:spcPct val="100000"/>
              </a:lnSpc>
              <a:buSzTx/>
              <a:buNone/>
            </a:pPr>
            <a:r>
              <a:rPr kumimoji="1"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图书</a:t>
            </a:r>
            <a:r>
              <a:rPr kumimoji="1"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</a:t>
            </a:r>
            <a:r>
              <a:rPr kumimoji="1"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资源生成和搜索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99415" y="578485"/>
            <a:ext cx="6582906" cy="1355090"/>
            <a:chOff x="629" y="1096"/>
            <a:chExt cx="10367" cy="2134"/>
          </a:xfrm>
        </p:grpSpPr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4"/>
              </p:custDataLst>
            </p:nvPr>
          </p:nvSpPr>
          <p:spPr>
            <a:xfrm>
              <a:off x="1466" y="1679"/>
              <a:ext cx="9530" cy="15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en-US" alt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AI</a:t>
              </a: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分类生成知识导图</a:t>
              </a:r>
            </a:p>
            <a:p>
              <a:pPr lvl="0" algn="l">
                <a:buSzTx/>
              </a:pP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父母带孩子轻松掌握宇宙脉络</a:t>
              </a:r>
            </a:p>
          </p:txBody>
        </p:sp>
      </p:grpSp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546100" y="2324100"/>
            <a:ext cx="5766435" cy="6752590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545465" y="8136890"/>
            <a:ext cx="5767705" cy="1392555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487680" y="8335010"/>
            <a:ext cx="58826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树状图逻辑清晰，直观易懂</a:t>
            </a:r>
          </a:p>
          <a:p>
            <a:pPr algn="ctr"/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帮助孩子记知识，家长伴读更轻松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722120" y="2929890"/>
            <a:ext cx="3966845" cy="4960620"/>
            <a:chOff x="2712" y="3992"/>
            <a:chExt cx="6247" cy="7812"/>
          </a:xfrm>
        </p:grpSpPr>
        <p:pic>
          <p:nvPicPr>
            <p:cNvPr id="34" name="图片 33" descr="mmexportf4184aacf475cb98ea16da80f0627ebe_173908488628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12" y="3992"/>
              <a:ext cx="5377" cy="7812"/>
            </a:xfrm>
            <a:prstGeom prst="rect">
              <a:avLst/>
            </a:prstGeom>
            <a:effectLst>
              <a:outerShdw blurRad="355600" dist="38100" algn="l" rotWithShape="0">
                <a:prstClr val="black">
                  <a:alpha val="28000"/>
                </a:prstClr>
              </a:outerShdw>
            </a:effectLst>
          </p:spPr>
        </p:pic>
        <p:sp>
          <p:nvSpPr>
            <p:cNvPr id="8" name="圆角矩形标注 7"/>
            <p:cNvSpPr/>
            <p:nvPr/>
          </p:nvSpPr>
          <p:spPr>
            <a:xfrm>
              <a:off x="4978" y="7723"/>
              <a:ext cx="3981" cy="3098"/>
            </a:xfrm>
            <a:prstGeom prst="wedgeRoundRectCallout">
              <a:avLst>
                <a:gd name="adj1" fmla="val -58364"/>
                <a:gd name="adj2" fmla="val -34506"/>
                <a:gd name="adj3" fmla="val 16667"/>
              </a:avLst>
            </a:prstGeom>
            <a:blipFill rotWithShape="1">
              <a:blip r:embed="rId7"/>
              <a:stretch>
                <a:fillRect/>
              </a:stretch>
            </a:blipFill>
            <a:ln>
              <a:solidFill>
                <a:srgbClr val="ED7D3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721485" y="2475230"/>
            <a:ext cx="3415030" cy="337185"/>
          </a:xfrm>
          <a:prstGeom prst="rect">
            <a:avLst/>
          </a:prstGeom>
          <a:solidFill>
            <a:srgbClr val="ED7D31">
              <a:alpha val="31000"/>
            </a:srgb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基于书内知识智能生成知识脉络</a:t>
            </a:r>
            <a:endParaRPr kumimoji="1" lang="zh-CN" sz="1600" b="1" u="sng" dirty="0">
              <a:solidFill>
                <a:srgbClr val="4B8A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43255" y="492760"/>
            <a:ext cx="2785745" cy="430530"/>
          </a:xfrm>
          <a:prstGeom prst="roundRect">
            <a:avLst>
              <a:gd name="adj" fmla="val 50000"/>
            </a:avLst>
          </a:prstGeom>
          <a:solidFill>
            <a:srgbClr val="B01B0B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algn="ctr" defTabSz="755650" fontAlgn="ctr">
              <a:lnSpc>
                <a:spcPct val="100000"/>
              </a:lnSpc>
              <a:buSzTx/>
              <a:buNone/>
            </a:pPr>
            <a:r>
              <a:rPr kumimoji="1"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图书</a:t>
            </a:r>
            <a:r>
              <a:rPr kumimoji="1"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</a:t>
            </a:r>
            <a:r>
              <a:rPr kumimoji="1"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资源生成和搜索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99415" y="578485"/>
            <a:ext cx="6582906" cy="1355090"/>
            <a:chOff x="629" y="1096"/>
            <a:chExt cx="10367" cy="2134"/>
          </a:xfrm>
        </p:grpSpPr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4"/>
              </p:custDataLst>
            </p:nvPr>
          </p:nvSpPr>
          <p:spPr>
            <a:xfrm>
              <a:off x="1466" y="1679"/>
              <a:ext cx="9530" cy="15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en-US" alt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AI</a:t>
              </a: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宇宙知识</a:t>
              </a:r>
              <a:r>
                <a:rPr 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百科全书</a:t>
              </a:r>
              <a:r>
                <a:rPr 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——</a:t>
              </a:r>
              <a:endParaRPr lang="en-US" altLang="zh-CN" sz="32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  <a:p>
              <a:pPr lvl="0" algn="l">
                <a:buSzTx/>
              </a:pP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满足孩子的</a:t>
              </a:r>
              <a:r>
                <a:rPr lang="en-US" alt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“</a:t>
              </a: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十万个为什么</a:t>
              </a:r>
              <a:r>
                <a:rPr lang="en-US" alt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”</a:t>
              </a:r>
            </a:p>
          </p:txBody>
        </p:sp>
      </p:grpSp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546100" y="2324100"/>
            <a:ext cx="5766435" cy="6752590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545465" y="8105775"/>
            <a:ext cx="5767705" cy="1423670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41" name="图片 40" descr="Screenshot_2025-02-09-15-10-37-922_com.tencent.mm-edit"/>
          <p:cNvPicPr>
            <a:picLocks noChangeAspect="1"/>
          </p:cNvPicPr>
          <p:nvPr/>
        </p:nvPicPr>
        <p:blipFill>
          <a:blip r:embed="rId6"/>
          <a:srcRect l="39853" t="14887" r="40044" b="73118"/>
          <a:stretch>
            <a:fillRect/>
          </a:stretch>
        </p:blipFill>
        <p:spPr>
          <a:xfrm>
            <a:off x="1203325" y="2707005"/>
            <a:ext cx="467995" cy="594995"/>
          </a:xfrm>
          <a:prstGeom prst="rect">
            <a:avLst/>
          </a:prstGeom>
        </p:spPr>
      </p:pic>
      <p:pic>
        <p:nvPicPr>
          <p:cNvPr id="40" name="图片 39" descr="Screenshot_2025-02-09-15-11-20-858_com.tencent.mm-edit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3325" y="3556000"/>
            <a:ext cx="1988185" cy="4237355"/>
          </a:xfrm>
          <a:prstGeom prst="rect">
            <a:avLst/>
          </a:prstGeom>
        </p:spPr>
      </p:pic>
      <p:pic>
        <p:nvPicPr>
          <p:cNvPr id="10" name="图片 9" descr="Screenshot_2025-02-09-15-12-06-991_com.tencent.mm-edit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55415" y="3556000"/>
            <a:ext cx="1988185" cy="4237355"/>
          </a:xfrm>
          <a:prstGeom prst="rect">
            <a:avLst/>
          </a:prstGeom>
        </p:spPr>
      </p:pic>
      <p:pic>
        <p:nvPicPr>
          <p:cNvPr id="11" name="图片 10" descr="Screenshot_2025-02-09-15-11-38-705_com.tencent.mm-edit"/>
          <p:cNvPicPr>
            <a:picLocks noChangeAspect="1"/>
          </p:cNvPicPr>
          <p:nvPr/>
        </p:nvPicPr>
        <p:blipFill>
          <a:blip r:embed="rId9"/>
          <a:srcRect l="39935" t="14977" r="39962" b="73029"/>
          <a:stretch>
            <a:fillRect/>
          </a:stretch>
        </p:blipFill>
        <p:spPr>
          <a:xfrm>
            <a:off x="3955415" y="2707005"/>
            <a:ext cx="467995" cy="594995"/>
          </a:xfrm>
          <a:prstGeom prst="rect">
            <a:avLst/>
          </a:prstGeom>
        </p:spPr>
      </p:pic>
      <p:sp>
        <p:nvSpPr>
          <p:cNvPr id="162" name="Speech Bubble: Rectangle with Corners Rounded 161"/>
          <p:cNvSpPr/>
          <p:nvPr/>
        </p:nvSpPr>
        <p:spPr>
          <a:xfrm>
            <a:off x="1844040" y="2707005"/>
            <a:ext cx="1283970" cy="594995"/>
          </a:xfrm>
          <a:prstGeom prst="wedgeRoundRectCallout">
            <a:avLst>
              <a:gd name="adj1" fmla="val -59446"/>
              <a:gd name="adj2" fmla="val 8484"/>
              <a:gd name="adj3" fmla="val 16667"/>
            </a:avLst>
          </a:prstGeom>
          <a:solidFill>
            <a:srgbClr val="B01B0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宇宙知识百科</a:t>
            </a:r>
          </a:p>
          <a:p>
            <a:pPr>
              <a:lnSpc>
                <a:spcPct val="130000"/>
              </a:lnSpc>
            </a:pP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想知道宇宙起源、星系构成，问我就对了！</a:t>
            </a:r>
          </a:p>
        </p:txBody>
      </p:sp>
      <p:sp>
        <p:nvSpPr>
          <p:cNvPr id="21" name="Speech Bubble: Rectangle with Corners Rounded 161"/>
          <p:cNvSpPr/>
          <p:nvPr/>
        </p:nvSpPr>
        <p:spPr>
          <a:xfrm>
            <a:off x="4571365" y="2707005"/>
            <a:ext cx="1283970" cy="594995"/>
          </a:xfrm>
          <a:prstGeom prst="wedgeRoundRectCallout">
            <a:avLst>
              <a:gd name="adj1" fmla="val -59446"/>
              <a:gd name="adj2" fmla="val 8484"/>
              <a:gd name="adj3" fmla="val 16667"/>
            </a:avLst>
          </a:prstGeom>
          <a:solidFill>
            <a:srgbClr val="B01B0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小行星档案</a:t>
            </a:r>
          </a:p>
          <a:p>
            <a:pPr>
              <a:lnSpc>
                <a:spcPct val="130000"/>
              </a:lnSpc>
            </a:pP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小行星的编号、形状特点我都知道！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730341" y="361179"/>
            <a:ext cx="2125980" cy="430530"/>
          </a:xfrm>
          <a:prstGeom prst="roundRect">
            <a:avLst>
              <a:gd name="adj" fmla="val 50000"/>
            </a:avLst>
          </a:prstGeom>
          <a:solidFill>
            <a:srgbClr val="B01B0B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AIGC内容个性化</a:t>
            </a:r>
            <a:r>
              <a:rPr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服务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87680" y="8335010"/>
            <a:ext cx="58826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宇宙天文知识尽数囊括</a:t>
            </a:r>
          </a:p>
          <a:p>
            <a:pPr algn="ctr"/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丰富知识储备，解放家长伴读压力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2484" y="499291"/>
            <a:ext cx="6368281" cy="1355090"/>
            <a:chOff x="629" y="1096"/>
            <a:chExt cx="10029" cy="2134"/>
          </a:xfrm>
        </p:grpSpPr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4"/>
              </p:custDataLst>
            </p:nvPr>
          </p:nvSpPr>
          <p:spPr>
            <a:xfrm>
              <a:off x="1466" y="1679"/>
              <a:ext cx="9192" cy="15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en-US" alt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AI</a:t>
              </a: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亲子定制天文伴读</a:t>
              </a:r>
              <a:r>
                <a:rPr lang="en-US" alt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——</a:t>
              </a:r>
            </a:p>
            <a:p>
              <a:pPr lvl="0" algn="l">
                <a:buSzTx/>
              </a:pP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录制爸妈声音，伴读更有心</a:t>
              </a: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730341" y="361179"/>
            <a:ext cx="2125980" cy="430530"/>
          </a:xfrm>
          <a:prstGeom prst="roundRect">
            <a:avLst>
              <a:gd name="adj" fmla="val 50000"/>
            </a:avLst>
          </a:prstGeom>
          <a:solidFill>
            <a:srgbClr val="B01B0B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AIGC内容个性化</a:t>
            </a:r>
            <a:r>
              <a:rPr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服务</a:t>
            </a:r>
          </a:p>
        </p:txBody>
      </p:sp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546100" y="2324100"/>
            <a:ext cx="5766435" cy="6752590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872490" y="2686685"/>
            <a:ext cx="2471420" cy="4960620"/>
            <a:chOff x="5619" y="4231"/>
            <a:chExt cx="3892" cy="781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90" y="4465"/>
              <a:ext cx="3300" cy="7344"/>
            </a:xfrm>
            <a:prstGeom prst="rect">
              <a:avLst/>
            </a:prstGeom>
          </p:spPr>
        </p:pic>
        <p:pic>
          <p:nvPicPr>
            <p:cNvPr id="21" name="Picture 4" descr="iphone x苹果手机框png图片素材-XD素材中文网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19" y="4231"/>
              <a:ext cx="3893" cy="7812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3514090" y="2686685"/>
            <a:ext cx="2471420" cy="4960620"/>
            <a:chOff x="1352" y="4231"/>
            <a:chExt cx="3892" cy="781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49" y="4465"/>
              <a:ext cx="3300" cy="7344"/>
            </a:xfrm>
            <a:prstGeom prst="rect">
              <a:avLst/>
            </a:prstGeom>
          </p:spPr>
        </p:pic>
        <p:pic>
          <p:nvPicPr>
            <p:cNvPr id="2" name="Picture 4" descr="iphone x苹果手机框png图片素材-XD素材中文网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2" y="4231"/>
              <a:ext cx="3893" cy="7812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545465" y="7802880"/>
            <a:ext cx="5767705" cy="1726565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544830" y="7899400"/>
            <a:ext cx="576834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亲子齐上阵，宇宙知识随时听</a:t>
            </a:r>
          </a:p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搭配</a:t>
            </a:r>
            <a:r>
              <a:rPr kumimoji="1" lang="zh-CN" altLang="en-US" sz="24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点读书资源</a:t>
            </a:r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，宝贝也能自己学</a:t>
            </a:r>
          </a:p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解放父母时间，随时伴孩子身边学知识</a:t>
            </a:r>
          </a:p>
          <a:p>
            <a:pPr algn="ctr"/>
            <a:r>
              <a:rPr kumimoji="1"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更熟悉爸爸妈妈的声音吗？父母太忙？伴读门槛高？</a:t>
            </a:r>
          </a:p>
          <a:p>
            <a:pPr algn="ctr"/>
            <a:r>
              <a:rPr kumimoji="1"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高效定制你的</a:t>
            </a:r>
            <a:r>
              <a:rPr kumimoji="1"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AI</a:t>
            </a:r>
            <a:r>
              <a:rPr kumimoji="1"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声音，用你的声音为孩子提供情感陪伴</a:t>
            </a:r>
            <a:endParaRPr kumimoji="1"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rcRect l="32035" t="17814" r="11088" b="38765"/>
          <a:stretch>
            <a:fillRect/>
          </a:stretch>
        </p:blipFill>
        <p:spPr>
          <a:xfrm rot="16200000">
            <a:off x="917575" y="-937895"/>
            <a:ext cx="5054600" cy="68897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-20320"/>
            <a:ext cx="6889750" cy="5055235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47345" y="6610985"/>
            <a:ext cx="6062980" cy="22110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kumimoji="1" lang="zh-CN" altLang="en-US" sz="2800" i="0" u="none" strike="noStrike" kern="0" cap="none" spc="0" normalizeH="0" baseline="0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扫码开启</a:t>
            </a:r>
          </a:p>
          <a:p>
            <a:pPr algn="ctr">
              <a:lnSpc>
                <a:spcPct val="100000"/>
              </a:lnSpc>
            </a:pPr>
            <a:r>
              <a:rPr kumimoji="1" lang="zh-CN" altLang="en-US" sz="4000" b="1" i="0" u="none" strike="noStrike" kern="0" cap="none" spc="0" normalizeH="0" baseline="0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宇宙探险</a:t>
            </a:r>
            <a:r>
              <a:rPr kumimoji="1" lang="en-US" altLang="zh-CN" sz="4000" b="1" i="0" u="none" strike="noStrike" kern="0" cap="none" spc="0" normalizeH="0" baseline="0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AI</a:t>
            </a:r>
            <a:r>
              <a:rPr kumimoji="1" lang="zh-CN" altLang="en-US" sz="4000" b="1" i="0" u="none" strike="noStrike" kern="0" cap="none" spc="0" normalizeH="0" baseline="0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模拟器</a:t>
            </a:r>
            <a:endParaRPr kumimoji="1" lang="en-US" altLang="en-US" sz="2000" b="1" i="0" u="none" strike="noStrike" kern="0" cap="none" spc="0" normalizeH="0" baseline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" name="Google Shape;148;p5"/>
          <p:cNvSpPr/>
          <p:nvPr>
            <p:custDataLst>
              <p:tags r:id="rId2"/>
            </p:custDataLst>
          </p:nvPr>
        </p:nvSpPr>
        <p:spPr>
          <a:xfrm>
            <a:off x="0" y="3388446"/>
            <a:ext cx="6410960" cy="2666365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>
                  <a:alpha val="84000"/>
                </a:srgbClr>
              </a:gs>
              <a:gs pos="0">
                <a:srgbClr val="B29E57"/>
              </a:gs>
            </a:gsLst>
            <a:lin ang="1536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06095" y="3650066"/>
            <a:ext cx="5582285" cy="197612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本书是孩子们认识宇宙天文、开拓科学视野的重要工具</a:t>
            </a:r>
          </a:p>
          <a:p>
            <a:pPr marL="0" indent="0" algn="l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它们不仅提供知识</a:t>
            </a:r>
          </a:p>
          <a:p>
            <a:pPr marL="0" indent="0" algn="l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还帮助孩子发展多种技能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因此我们在纸质书的基础上，融入充满科技感的数字人问答互动服务</a:t>
            </a:r>
          </a:p>
          <a:p>
            <a:pPr marL="0" indent="0" algn="l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用智能的数字人对话服务、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互动性十足的体验应用以及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多样化的拓展资料</a:t>
            </a:r>
          </a:p>
          <a:p>
            <a:pPr marL="0" indent="0" algn="l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满足少年儿童对宇宙天文知识的进一步自我探索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99415" y="578485"/>
            <a:ext cx="4992900" cy="1803400"/>
            <a:chOff x="629" y="1096"/>
            <a:chExt cx="7863" cy="2840"/>
          </a:xfrm>
        </p:grpSpPr>
        <p:grpSp>
          <p:nvGrpSpPr>
            <p:cNvPr id="10" name="组合 9"/>
            <p:cNvGrpSpPr/>
            <p:nvPr/>
          </p:nvGrpSpPr>
          <p:grpSpPr>
            <a:xfrm>
              <a:off x="1466" y="1679"/>
              <a:ext cx="7026" cy="2257"/>
              <a:chOff x="1697" y="4435"/>
              <a:chExt cx="7158" cy="2257"/>
            </a:xfrm>
          </p:grpSpPr>
          <p:sp>
            <p:nvSpPr>
              <p:cNvPr id="12" name="Google Shape;87;p2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697" y="4435"/>
                <a:ext cx="7158" cy="19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+mn-ea"/>
                  </a:rPr>
                  <a:t>上书设计方案</a:t>
                </a:r>
                <a:endPara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endParaRPr>
              </a:p>
              <a:p>
                <a:pPr lvl="0" algn="l">
                  <a:buSzTx/>
                </a:pPr>
                <a:r>
                  <a:rPr lang="zh-CN" altLang="en-US" sz="4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微软雅黑" panose="020B0503020204020204" pitchFamily="34" charset="-122"/>
                  </a:rPr>
                  <a:t>主题创意概念</a:t>
                </a:r>
              </a:p>
            </p:txBody>
          </p:sp>
          <p:sp>
            <p:nvSpPr>
              <p:cNvPr id="13" name="Google Shape;87;p2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745" y="6452"/>
                <a:ext cx="2412" cy="2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di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8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Theme Creative Concept</a:t>
                </a:r>
                <a:endParaRPr lang="en-US" altLang="zh-CN" sz="800" b="1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  <a:sym typeface="Maven Pro SemiBold"/>
                </a:endParaRPr>
              </a:p>
            </p:txBody>
          </p:sp>
        </p:grpSp>
        <p:sp>
          <p:nvSpPr>
            <p:cNvPr id="15" name="同心圆 14"/>
            <p:cNvSpPr/>
            <p:nvPr>
              <p:custDataLst>
                <p:tags r:id="rId4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99415" y="578485"/>
            <a:ext cx="4992900" cy="1244600"/>
            <a:chOff x="629" y="1096"/>
            <a:chExt cx="7863" cy="1960"/>
          </a:xfrm>
        </p:grpSpPr>
        <p:sp>
          <p:nvSpPr>
            <p:cNvPr id="16" name="Google Shape;87;p2"/>
            <p:cNvSpPr txBox="1"/>
            <p:nvPr>
              <p:custDataLst>
                <p:tags r:id="rId2"/>
              </p:custDataLst>
            </p:nvPr>
          </p:nvSpPr>
          <p:spPr>
            <a:xfrm>
              <a:off x="1466" y="1679"/>
              <a:ext cx="7026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整版设计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Google Shape;148;p5"/>
          <p:cNvSpPr/>
          <p:nvPr>
            <p:custDataLst>
              <p:tags r:id="rId1"/>
            </p:custDataLst>
          </p:nvPr>
        </p:nvSpPr>
        <p:spPr>
          <a:xfrm>
            <a:off x="0" y="6887845"/>
            <a:ext cx="6858000" cy="3014980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>
                  <a:alpha val="84000"/>
                </a:srgbClr>
              </a:gs>
              <a:gs pos="0">
                <a:srgbClr val="B29E57"/>
              </a:gs>
            </a:gsLst>
            <a:lin ang="1536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94970" y="7398385"/>
            <a:ext cx="6254750" cy="1993900"/>
            <a:chOff x="622" y="11415"/>
            <a:chExt cx="9850" cy="314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/>
            <a:srcRect l="26705" t="26947" r="20472" b="54944"/>
            <a:stretch>
              <a:fillRect/>
            </a:stretch>
          </p:blipFill>
          <p:spPr>
            <a:xfrm>
              <a:off x="622" y="12281"/>
              <a:ext cx="909" cy="892"/>
            </a:xfrm>
            <a:prstGeom prst="round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60" y="11463"/>
              <a:ext cx="5400" cy="48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l">
                <a:buSzTx/>
              </a:pPr>
              <a:r>
                <a:rPr lang="zh-CN" altLang="zh-CN" b="1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AI编辑工作室赋能上书设计：</a:t>
              </a: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/>
            <a:srcRect l="25988" t="1717" r="21189" b="80174"/>
            <a:stretch>
              <a:fillRect/>
            </a:stretch>
          </p:blipFill>
          <p:spPr>
            <a:xfrm>
              <a:off x="644" y="13588"/>
              <a:ext cx="887" cy="872"/>
            </a:xfrm>
            <a:prstGeom prst="roundRect">
              <a:avLst/>
            </a:prstGeom>
          </p:spPr>
        </p:pic>
        <p:sp>
          <p:nvSpPr>
            <p:cNvPr id="162" name="Speech Bubble: Rectangle with Corners Rounded 161"/>
            <p:cNvSpPr/>
            <p:nvPr/>
          </p:nvSpPr>
          <p:spPr>
            <a:xfrm>
              <a:off x="2277" y="11991"/>
              <a:ext cx="5023" cy="1182"/>
            </a:xfrm>
            <a:prstGeom prst="wedgeRoundRectCallout">
              <a:avLst>
                <a:gd name="adj1" fmla="val -64009"/>
                <a:gd name="adj2" fmla="val 33232"/>
                <a:gd name="adj3" fmla="val 16667"/>
              </a:avLst>
            </a:prstGeom>
            <a:solidFill>
              <a:srgbClr val="B01B0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>
                <a:lnSpc>
                  <a:spcPct val="150000"/>
                </a:lnSpc>
                <a:buSzTx/>
              </a:pPr>
              <a:r>
                <a:rPr lang="zh-CN" altLang="zh-CN" sz="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AI作者：</a:t>
              </a:r>
            </a:p>
            <a:p>
              <a:pPr lvl="0" algn="l">
                <a:lnSpc>
                  <a:spcPct val="150000"/>
                </a:lnSpc>
                <a:buSzTx/>
              </a:pPr>
              <a:r>
                <a:rPr lang="zh-CN" altLang="zh-CN" sz="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我结合图书热点营销方向和读者偏好</a:t>
              </a:r>
            </a:p>
            <a:p>
              <a:pPr lvl="0" algn="l">
                <a:lnSpc>
                  <a:spcPct val="150000"/>
                </a:lnSpc>
                <a:buSzTx/>
              </a:pPr>
              <a:r>
                <a:rPr lang="zh-CN" altLang="zh-CN" sz="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可以帮助输出有吸引力的引导标题</a:t>
              </a:r>
            </a:p>
          </p:txBody>
        </p:sp>
        <p:sp>
          <p:nvSpPr>
            <p:cNvPr id="10" name="Speech Bubble: Rectangle with Corners Rounded 161"/>
            <p:cNvSpPr/>
            <p:nvPr/>
          </p:nvSpPr>
          <p:spPr>
            <a:xfrm>
              <a:off x="2277" y="13373"/>
              <a:ext cx="5023" cy="1182"/>
            </a:xfrm>
            <a:prstGeom prst="wedgeRoundRectCallout">
              <a:avLst>
                <a:gd name="adj1" fmla="val -64009"/>
                <a:gd name="adj2" fmla="val 33232"/>
                <a:gd name="adj3" fmla="val 16667"/>
              </a:avLst>
            </a:prstGeom>
            <a:solidFill>
              <a:srgbClr val="B01B0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>
                <a:lnSpc>
                  <a:spcPct val="150000"/>
                </a:lnSpc>
                <a:buSzTx/>
              </a:pPr>
              <a:r>
                <a:rPr lang="zh-CN" altLang="zh-CN" sz="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AI画师：</a:t>
              </a:r>
            </a:p>
            <a:p>
              <a:pPr lvl="0" algn="l">
                <a:lnSpc>
                  <a:spcPct val="150000"/>
                </a:lnSpc>
                <a:buSzTx/>
              </a:pPr>
              <a:r>
                <a:rPr lang="zh-CN" altLang="zh-CN" sz="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我基于主题</a:t>
              </a:r>
              <a:r>
                <a:rPr lang="zh-CN" altLang="en-US" sz="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智能生成了部分</a:t>
              </a:r>
              <a:r>
                <a:rPr lang="zh-CN" altLang="zh-CN" sz="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整版图画元素</a:t>
              </a:r>
            </a:p>
            <a:p>
              <a:pPr lvl="0" algn="l">
                <a:lnSpc>
                  <a:spcPct val="150000"/>
                </a:lnSpc>
                <a:buSzTx/>
              </a:pPr>
              <a:r>
                <a:rPr lang="zh-CN" altLang="zh-CN" sz="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能帮助充实画面构图，契合图书设计要求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658" y="11415"/>
              <a:ext cx="2815" cy="4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rtlCol="0" anchor="t" anchorCtr="0">
              <a:spAutoFit/>
            </a:bodyPr>
            <a:lstStyle/>
            <a:p>
              <a:pPr lvl="0" algn="ctr">
                <a:buSzTx/>
              </a:pPr>
              <a:r>
                <a:rPr lang="zh-CN" altLang="en-US" sz="18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即刻扫码体验</a:t>
              </a: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73" y="11992"/>
              <a:ext cx="2563" cy="2563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704533" y="2600325"/>
            <a:ext cx="5448935" cy="3647440"/>
            <a:chOff x="1531" y="4095"/>
            <a:chExt cx="8581" cy="5744"/>
          </a:xfrm>
        </p:grpSpPr>
        <p:pic>
          <p:nvPicPr>
            <p:cNvPr id="2" name="图片 1" descr="整版 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31" y="4095"/>
              <a:ext cx="4053" cy="5744"/>
            </a:xfrm>
            <a:prstGeom prst="rect">
              <a:avLst/>
            </a:prstGeom>
          </p:spPr>
        </p:pic>
        <p:pic>
          <p:nvPicPr>
            <p:cNvPr id="3" name="图片 2" descr="整版_黑白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060" y="4095"/>
              <a:ext cx="4053" cy="574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48;p5"/>
          <p:cNvSpPr/>
          <p:nvPr>
            <p:custDataLst>
              <p:tags r:id="rId1"/>
            </p:custDataLst>
          </p:nvPr>
        </p:nvSpPr>
        <p:spPr>
          <a:xfrm>
            <a:off x="0" y="7236460"/>
            <a:ext cx="6858000" cy="2666365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>
                  <a:alpha val="84000"/>
                </a:srgbClr>
              </a:gs>
              <a:gs pos="0">
                <a:srgbClr val="B29E57"/>
              </a:gs>
            </a:gsLst>
            <a:lin ang="1536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4992900" cy="1244600"/>
            <a:chOff x="629" y="1096"/>
            <a:chExt cx="7863" cy="1960"/>
          </a:xfrm>
        </p:grpSpPr>
        <p:sp>
          <p:nvSpPr>
            <p:cNvPr id="16" name="Google Shape;87;p2"/>
            <p:cNvSpPr txBox="1"/>
            <p:nvPr>
              <p:custDataLst>
                <p:tags r:id="rId2"/>
              </p:custDataLst>
            </p:nvPr>
          </p:nvSpPr>
          <p:spPr>
            <a:xfrm>
              <a:off x="1466" y="1679"/>
              <a:ext cx="7026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贴片设计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090295" y="7857490"/>
            <a:ext cx="4686300" cy="1809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dist">
              <a:buNone/>
              <a:defRPr sz="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Maven Pro SemiBold"/>
              </a:defRPr>
            </a:lvl1pPr>
          </a:lstStyle>
          <a:p>
            <a:pPr lvl="0" algn="l">
              <a:buSzTx/>
            </a:pPr>
            <a:r>
              <a:rPr lang="zh-CN" altLang="zh-CN" sz="1000" b="1" spc="300" dirty="0">
                <a:solidFill>
                  <a:schemeClr val="tx1"/>
                </a:solidFill>
                <a:sym typeface="+mn-ea"/>
              </a:rPr>
              <a:t>AI编辑工作室高效赋能设计创作：</a:t>
            </a:r>
          </a:p>
          <a:p>
            <a:pPr lvl="0" algn="l">
              <a:buSzTx/>
            </a:pPr>
            <a:endParaRPr lang="zh-CN" altLang="zh-CN" sz="1000" b="1" spc="300" dirty="0">
              <a:solidFill>
                <a:schemeClr val="tx1"/>
              </a:solidFill>
              <a:sym typeface="+mn-ea"/>
            </a:endParaRPr>
          </a:p>
          <a:p>
            <a:pPr lvl="0" algn="l">
              <a:buSzTx/>
            </a:pPr>
            <a:r>
              <a:rPr lang="zh-CN" altLang="zh-CN" sz="1000" b="1" spc="300" dirty="0">
                <a:solidFill>
                  <a:schemeClr val="tx1"/>
                </a:solidFill>
                <a:sym typeface="+mn-ea"/>
              </a:rPr>
              <a:t>AI作者</a:t>
            </a:r>
          </a:p>
          <a:p>
            <a:pPr lvl="0" algn="l">
              <a:buSzTx/>
            </a:pPr>
            <a:r>
              <a:rPr lang="zh-CN" altLang="zh-CN" sz="800" spc="300" dirty="0">
                <a:solidFill>
                  <a:schemeClr val="tx1"/>
                </a:solidFill>
                <a:sym typeface="+mn-ea"/>
              </a:rPr>
              <a:t>擅长各类人文社科儿童读物题材创作，</a:t>
            </a:r>
          </a:p>
          <a:p>
            <a:pPr lvl="0" algn="l">
              <a:buSzTx/>
            </a:pPr>
            <a:r>
              <a:rPr lang="zh-CN" altLang="zh-CN" sz="800" spc="300" dirty="0">
                <a:solidFill>
                  <a:schemeClr val="tx1"/>
                </a:solidFill>
                <a:sym typeface="+mn-ea"/>
              </a:rPr>
              <a:t>结合图书热点营销方向和读者偏好，可帮助输出有吸引力的引导标题。</a:t>
            </a:r>
          </a:p>
          <a:p>
            <a:pPr lvl="0" algn="l">
              <a:buSzTx/>
            </a:pPr>
            <a:endParaRPr lang="zh-CN" altLang="zh-CN" sz="800" spc="300" dirty="0">
              <a:solidFill>
                <a:schemeClr val="tx1"/>
              </a:solidFill>
              <a:sym typeface="+mn-ea"/>
            </a:endParaRPr>
          </a:p>
          <a:p>
            <a:pPr lvl="0" algn="l">
              <a:buSzTx/>
            </a:pPr>
            <a:r>
              <a:rPr lang="zh-CN" altLang="zh-CN" b="1" spc="300" dirty="0">
                <a:solidFill>
                  <a:schemeClr val="tx1"/>
                </a:solidFill>
                <a:sym typeface="+mn-ea"/>
              </a:rPr>
              <a:t>AI画师</a:t>
            </a:r>
          </a:p>
          <a:p>
            <a:pPr lvl="0" algn="l">
              <a:buSzTx/>
            </a:pPr>
            <a:r>
              <a:rPr lang="zh-CN" altLang="zh-CN" spc="300" dirty="0">
                <a:solidFill>
                  <a:schemeClr val="tx1"/>
                </a:solidFill>
                <a:sym typeface="+mn-ea"/>
              </a:rPr>
              <a:t>基于主题和关键词</a:t>
            </a:r>
            <a:r>
              <a:rPr lang="zh-CN" altLang="en-US" spc="300" dirty="0">
                <a:solidFill>
                  <a:schemeClr val="tx1"/>
                </a:solidFill>
                <a:sym typeface="+mn-ea"/>
              </a:rPr>
              <a:t>智能生成</a:t>
            </a:r>
            <a:r>
              <a:rPr lang="zh-CN" altLang="zh-CN" spc="300" dirty="0">
                <a:solidFill>
                  <a:schemeClr val="tx1"/>
                </a:solidFill>
                <a:sym typeface="+mn-ea"/>
              </a:rPr>
              <a:t>上书整版图画元素，帮助充实画面，契合图书。</a:t>
            </a:r>
            <a:endParaRPr lang="zh-CN" altLang="zh-CN" sz="800" spc="300" dirty="0">
              <a:solidFill>
                <a:schemeClr val="tx1"/>
              </a:solidFill>
              <a:sym typeface="+mn-ea"/>
            </a:endParaRPr>
          </a:p>
          <a:p>
            <a:pPr lvl="0" algn="l">
              <a:buSzTx/>
            </a:pPr>
            <a:endParaRPr lang="zh-CN" altLang="zh-CN" sz="1000" b="1" spc="300" dirty="0">
              <a:solidFill>
                <a:schemeClr val="tx1"/>
              </a:solidFill>
              <a:sym typeface="+mn-ea"/>
            </a:endParaRPr>
          </a:p>
          <a:p>
            <a:pPr lvl="0" algn="l">
              <a:buSzTx/>
            </a:pPr>
            <a:endParaRPr lang="zh-CN" altLang="zh-CN" sz="800" spc="300" dirty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2" name="图片 1" descr="贴片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0295" y="3973195"/>
            <a:ext cx="4677410" cy="12509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rcRect l="6867" t="7023" r="6243" b="6867"/>
          <a:stretch>
            <a:fillRect/>
          </a:stretch>
        </p:blipFill>
        <p:spPr>
          <a:xfrm>
            <a:off x="1527810" y="4269740"/>
            <a:ext cx="800735" cy="7931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48;p5"/>
          <p:cNvSpPr/>
          <p:nvPr>
            <p:custDataLst>
              <p:tags r:id="rId1"/>
            </p:custDataLst>
          </p:nvPr>
        </p:nvSpPr>
        <p:spPr>
          <a:xfrm>
            <a:off x="0" y="7236460"/>
            <a:ext cx="6858000" cy="2666365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>
                  <a:alpha val="84000"/>
                </a:srgbClr>
              </a:gs>
              <a:gs pos="0">
                <a:srgbClr val="B29E57"/>
              </a:gs>
            </a:gsLst>
            <a:lin ang="1536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4992900" cy="1244600"/>
            <a:chOff x="629" y="1096"/>
            <a:chExt cx="7863" cy="1960"/>
          </a:xfrm>
        </p:grpSpPr>
        <p:sp>
          <p:nvSpPr>
            <p:cNvPr id="16" name="Google Shape;87;p2"/>
            <p:cNvSpPr txBox="1"/>
            <p:nvPr>
              <p:custDataLst>
                <p:tags r:id="rId2"/>
              </p:custDataLst>
            </p:nvPr>
          </p:nvSpPr>
          <p:spPr>
            <a:xfrm>
              <a:off x="1466" y="1679"/>
              <a:ext cx="7026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整版上书示例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上书封底样机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17855" y="1206500"/>
            <a:ext cx="8094980" cy="67227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48;p5"/>
          <p:cNvSpPr/>
          <p:nvPr>
            <p:custDataLst>
              <p:tags r:id="rId1"/>
            </p:custDataLst>
          </p:nvPr>
        </p:nvSpPr>
        <p:spPr>
          <a:xfrm>
            <a:off x="0" y="7236460"/>
            <a:ext cx="6858000" cy="2666365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>
                  <a:alpha val="84000"/>
                </a:srgbClr>
              </a:gs>
              <a:gs pos="0">
                <a:srgbClr val="B29E57"/>
              </a:gs>
            </a:gsLst>
            <a:lin ang="1536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4992900" cy="1244600"/>
            <a:chOff x="629" y="1096"/>
            <a:chExt cx="7863" cy="1960"/>
          </a:xfrm>
        </p:grpSpPr>
        <p:sp>
          <p:nvSpPr>
            <p:cNvPr id="16" name="Google Shape;87;p2"/>
            <p:cNvSpPr txBox="1"/>
            <p:nvPr>
              <p:custDataLst>
                <p:tags r:id="rId2"/>
              </p:custDataLst>
            </p:nvPr>
          </p:nvSpPr>
          <p:spPr>
            <a:xfrm>
              <a:off x="1466" y="1679"/>
              <a:ext cx="7026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贴片上书示例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贴片示意图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275" y="3202305"/>
            <a:ext cx="4997450" cy="34982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rcRect l="6867" t="7023" r="6243" b="6867"/>
          <a:stretch>
            <a:fillRect/>
          </a:stretch>
        </p:blipFill>
        <p:spPr>
          <a:xfrm>
            <a:off x="1430655" y="5534660"/>
            <a:ext cx="294640" cy="292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77850" y="535940"/>
            <a:ext cx="4548505" cy="1244600"/>
            <a:chOff x="629" y="1096"/>
            <a:chExt cx="7163" cy="1960"/>
          </a:xfrm>
        </p:grpSpPr>
        <p:sp>
          <p:nvSpPr>
            <p:cNvPr id="6" name="Google Shape;87;p2"/>
            <p:cNvSpPr txBox="1"/>
            <p:nvPr/>
          </p:nvSpPr>
          <p:spPr>
            <a:xfrm>
              <a:off x="1466" y="1679"/>
              <a:ext cx="6326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Maven Pro SemiBold"/>
                </a:rPr>
                <a:t>概</a:t>
              </a:r>
              <a:r>
                <a:rPr lang="en-US" altLang="zh-CN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Maven Pro SemiBold"/>
                </a:rPr>
                <a:t>  </a:t>
              </a: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Maven Pro SemiBold"/>
                </a:rPr>
                <a:t>览</a:t>
              </a:r>
            </a:p>
          </p:txBody>
        </p:sp>
        <p:sp>
          <p:nvSpPr>
            <p:cNvPr id="5" name="同心圆 4"/>
            <p:cNvSpPr/>
            <p:nvPr/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文本框 55"/>
          <p:cNvSpPr txBox="1"/>
          <p:nvPr>
            <p:custDataLst>
              <p:tags r:id="rId1"/>
            </p:custDataLst>
          </p:nvPr>
        </p:nvSpPr>
        <p:spPr>
          <a:xfrm>
            <a:off x="1068705" y="2643045"/>
            <a:ext cx="258762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defTabSz="914400" eaLnBrk="1" fontAlgn="ctr" latinLnBrk="0" hangingPunct="1">
              <a:lnSpc>
                <a:spcPct val="105000"/>
              </a:lnSpc>
              <a:buSzTx/>
              <a:buFont typeface="Arial" panose="020B0604020202020204" pitchFamily="34" charset="0"/>
              <a:buNone/>
              <a:defRPr kumimoji="0" sz="2000" b="1" kern="0" spc="0" normalizeH="0" baseline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本书概述</a:t>
            </a:r>
          </a:p>
        </p:txBody>
      </p:sp>
      <p:sp>
        <p:nvSpPr>
          <p:cNvPr id="48" name="文本框 47"/>
          <p:cNvSpPr txBox="1"/>
          <p:nvPr>
            <p:custDataLst>
              <p:tags r:id="rId2"/>
            </p:custDataLst>
          </p:nvPr>
        </p:nvSpPr>
        <p:spPr>
          <a:xfrm>
            <a:off x="5315865" y="2585734"/>
            <a:ext cx="919480" cy="514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algn="l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000" b="1" i="0" u="none" strike="noStrike" kern="0" cap="none" spc="0" normalizeH="0" baseline="0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0</a:t>
            </a:r>
            <a:r>
              <a:rPr kumimoji="0" lang="en-US" altLang="zh-CN" sz="2000" b="1" i="0" u="none" strike="noStrike" kern="0" cap="none" spc="0" normalizeH="0" baseline="0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3</a:t>
            </a:r>
            <a:endParaRPr kumimoji="0" lang="en-US" sz="2000" b="1" i="0" u="none" strike="noStrike" kern="0" cap="none" spc="0" normalizeH="0" baseline="0" dirty="0">
              <a:gradFill>
                <a:gsLst>
                  <a:gs pos="0">
                    <a:srgbClr val="D9A87F">
                      <a:alpha val="44000"/>
                    </a:srgbClr>
                  </a:gs>
                  <a:gs pos="100000">
                    <a:srgbClr val="AC693C">
                      <a:alpha val="67000"/>
                      <a:lumMod val="67000"/>
                      <a:lumOff val="33000"/>
                    </a:srgbClr>
                  </a:gs>
                </a:gsLst>
                <a:lin scaled="1"/>
              </a:gradFill>
              <a:latin typeface="Microsoft YaHei Bold" panose="020B0702040204020203" charset="-122"/>
              <a:ea typeface="Microsoft YaHei Bold" panose="020B0702040204020203" charset="-122"/>
              <a:sym typeface="微软雅黑" panose="020B0503020204020204" pitchFamily="34" charset="-122"/>
            </a:endParaRPr>
          </a:p>
        </p:txBody>
      </p:sp>
      <p:cxnSp>
        <p:nvCxnSpPr>
          <p:cNvPr id="46" name="Google Shape;259;p9"/>
          <p:cNvCxnSpPr/>
          <p:nvPr>
            <p:custDataLst>
              <p:tags r:id="rId3"/>
            </p:custDataLst>
          </p:nvPr>
        </p:nvCxnSpPr>
        <p:spPr>
          <a:xfrm>
            <a:off x="3651055" y="2832593"/>
            <a:ext cx="1444347" cy="0"/>
          </a:xfrm>
          <a:prstGeom prst="straightConnector1">
            <a:avLst/>
          </a:prstGeom>
          <a:noFill/>
          <a:ln w="3175" cap="flat" cmpd="sng">
            <a:solidFill>
              <a:srgbClr val="C18D5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7" name="椭圆 46"/>
          <p:cNvSpPr/>
          <p:nvPr>
            <p:custDataLst>
              <p:tags r:id="rId4"/>
            </p:custDataLst>
          </p:nvPr>
        </p:nvSpPr>
        <p:spPr>
          <a:xfrm>
            <a:off x="5075282" y="2811003"/>
            <a:ext cx="26310" cy="431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 b="1"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1083945" y="3460274"/>
            <a:ext cx="258762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defTabSz="914400" eaLnBrk="1" fontAlgn="ctr" latinLnBrk="0" hangingPunct="1">
              <a:lnSpc>
                <a:spcPct val="105000"/>
              </a:lnSpc>
              <a:buSzTx/>
              <a:buFont typeface="Arial" panose="020B0604020202020204" pitchFamily="34" charset="0"/>
              <a:buNone/>
              <a:defRPr kumimoji="0" sz="2000" b="1" kern="0" spc="0" normalizeH="0" baseline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同品类图书案例</a:t>
            </a:r>
          </a:p>
        </p:txBody>
      </p:sp>
      <p:sp>
        <p:nvSpPr>
          <p:cNvPr id="44" name="文本框 43"/>
          <p:cNvSpPr txBox="1"/>
          <p:nvPr>
            <p:custDataLst>
              <p:tags r:id="rId6"/>
            </p:custDataLst>
          </p:nvPr>
        </p:nvSpPr>
        <p:spPr>
          <a:xfrm>
            <a:off x="5315865" y="3407954"/>
            <a:ext cx="919480" cy="514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defTabSz="914400" fontAlgn="ctr">
              <a:lnSpc>
                <a:spcPct val="105000"/>
              </a:lnSpc>
              <a:buSzTx/>
              <a:buFont typeface="Arial" panose="020B0604020202020204" pitchFamily="34" charset="0"/>
              <a:defRPr/>
            </a:pPr>
            <a:r>
              <a:rPr lang="en-US" sz="2000" b="1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0</a:t>
            </a:r>
            <a:r>
              <a:rPr lang="en-US" altLang="zh-CN" sz="2000" b="1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5</a:t>
            </a:r>
            <a:endParaRPr lang="en-US" sz="2000" b="1" dirty="0">
              <a:gradFill>
                <a:gsLst>
                  <a:gs pos="0">
                    <a:srgbClr val="D9A87F">
                      <a:alpha val="44000"/>
                    </a:srgbClr>
                  </a:gs>
                  <a:gs pos="100000">
                    <a:srgbClr val="AC693C">
                      <a:alpha val="67000"/>
                      <a:lumMod val="67000"/>
                      <a:lumOff val="33000"/>
                    </a:srgbClr>
                  </a:gs>
                </a:gsLst>
                <a:lin scaled="1"/>
              </a:gradFill>
              <a:latin typeface="Microsoft YaHei Bold" panose="020B0702040204020203" charset="-122"/>
              <a:ea typeface="Microsoft YaHei Bold" panose="020B0702040204020203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7"/>
            </p:custDataLst>
          </p:nvPr>
        </p:nvGrpSpPr>
        <p:grpSpPr>
          <a:xfrm>
            <a:off x="3660341" y="3628232"/>
            <a:ext cx="1450538" cy="43180"/>
            <a:chOff x="1798" y="6331"/>
            <a:chExt cx="3749" cy="68"/>
          </a:xfrm>
        </p:grpSpPr>
        <p:cxnSp>
          <p:nvCxnSpPr>
            <p:cNvPr id="8" name="Google Shape;259;p9"/>
            <p:cNvCxnSpPr/>
            <p:nvPr>
              <p:custDataLst>
                <p:tags r:id="rId20"/>
              </p:custDataLst>
            </p:nvPr>
          </p:nvCxnSpPr>
          <p:spPr>
            <a:xfrm>
              <a:off x="1798" y="6365"/>
              <a:ext cx="3733" cy="0"/>
            </a:xfrm>
            <a:prstGeom prst="straightConnector1">
              <a:avLst/>
            </a:prstGeom>
            <a:noFill/>
            <a:ln w="3175" cap="flat" cmpd="sng">
              <a:solidFill>
                <a:srgbClr val="C18D5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9" name="椭圆 8"/>
            <p:cNvSpPr/>
            <p:nvPr>
              <p:custDataLst>
                <p:tags r:id="rId21"/>
              </p:custDataLst>
            </p:nvPr>
          </p:nvSpPr>
          <p:spPr>
            <a:xfrm>
              <a:off x="5479" y="6331"/>
              <a:ext cx="68" cy="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40" b="1">
                <a:latin typeface="Microsoft YaHei Bold" panose="020B0702040204020203" charset="-122"/>
                <a:ea typeface="Microsoft YaHei Bold" panose="020B0702040204020203" charset="-122"/>
              </a:endParaRPr>
            </a:p>
          </p:txBody>
        </p:sp>
      </p:grp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1109345" y="5107178"/>
            <a:ext cx="258762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defTabSz="914400" eaLnBrk="1" fontAlgn="ctr" latinLnBrk="0" hangingPunct="1">
              <a:lnSpc>
                <a:spcPct val="105000"/>
              </a:lnSpc>
              <a:buSzTx/>
              <a:buFont typeface="Arial" panose="020B0604020202020204" pitchFamily="34" charset="0"/>
              <a:buNone/>
              <a:defRPr kumimoji="0" sz="2000" b="1" kern="0" spc="0" normalizeH="0" baseline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上书设计方案</a:t>
            </a:r>
          </a:p>
        </p:txBody>
      </p:sp>
      <p:sp>
        <p:nvSpPr>
          <p:cNvPr id="50" name="文本框 49"/>
          <p:cNvSpPr txBox="1"/>
          <p:nvPr>
            <p:custDataLst>
              <p:tags r:id="rId9"/>
            </p:custDataLst>
          </p:nvPr>
        </p:nvSpPr>
        <p:spPr>
          <a:xfrm>
            <a:off x="5305070" y="4213940"/>
            <a:ext cx="919480" cy="514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defTabSz="914400" fontAlgn="ctr">
              <a:lnSpc>
                <a:spcPct val="105000"/>
              </a:lnSpc>
              <a:buSzTx/>
              <a:buFont typeface="Arial" panose="020B0604020202020204" pitchFamily="34" charset="0"/>
              <a:defRPr/>
            </a:pPr>
            <a:r>
              <a:rPr lang="en-US" altLang="zh-CN" sz="2000" b="1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07</a:t>
            </a:r>
            <a:endParaRPr lang="en-US" sz="2000" b="1" dirty="0">
              <a:gradFill>
                <a:gsLst>
                  <a:gs pos="0">
                    <a:srgbClr val="D9A87F">
                      <a:alpha val="44000"/>
                    </a:srgbClr>
                  </a:gs>
                  <a:gs pos="100000">
                    <a:srgbClr val="AC693C">
                      <a:alpha val="67000"/>
                      <a:lumMod val="67000"/>
                      <a:lumOff val="33000"/>
                    </a:srgbClr>
                  </a:gs>
                </a:gsLst>
                <a:lin scaled="1"/>
              </a:gradFill>
              <a:latin typeface="Microsoft YaHei Bold" panose="020B0702040204020203" charset="-122"/>
              <a:ea typeface="Microsoft YaHei Bold" panose="020B0702040204020203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649159" y="4424236"/>
            <a:ext cx="1450538" cy="43180"/>
            <a:chOff x="1798" y="6331"/>
            <a:chExt cx="3749" cy="68"/>
          </a:xfrm>
        </p:grpSpPr>
        <p:cxnSp>
          <p:nvCxnSpPr>
            <p:cNvPr id="18" name="Google Shape;259;p9"/>
            <p:cNvCxnSpPr/>
            <p:nvPr>
              <p:custDataLst>
                <p:tags r:id="rId18"/>
              </p:custDataLst>
            </p:nvPr>
          </p:nvCxnSpPr>
          <p:spPr>
            <a:xfrm>
              <a:off x="1798" y="6365"/>
              <a:ext cx="3733" cy="0"/>
            </a:xfrm>
            <a:prstGeom prst="straightConnector1">
              <a:avLst/>
            </a:prstGeom>
            <a:noFill/>
            <a:ln w="3175" cap="flat" cmpd="sng">
              <a:solidFill>
                <a:srgbClr val="C18D5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9" name="椭圆 18"/>
            <p:cNvSpPr/>
            <p:nvPr>
              <p:custDataLst>
                <p:tags r:id="rId19"/>
              </p:custDataLst>
            </p:nvPr>
          </p:nvSpPr>
          <p:spPr>
            <a:xfrm>
              <a:off x="5479" y="6331"/>
              <a:ext cx="68" cy="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40" b="1">
                <a:latin typeface="Microsoft YaHei Bold" panose="020B0702040204020203" charset="-122"/>
                <a:ea typeface="Microsoft YaHei Bold" panose="020B0702040204020203" charset="-122"/>
              </a:endParaRPr>
            </a:p>
          </p:txBody>
        </p:sp>
      </p:grpSp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>
          <a:xfrm>
            <a:off x="1109345" y="4294108"/>
            <a:ext cx="258762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0" cap="none" spc="0" normalizeH="0" baseline="0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AI</a:t>
            </a:r>
            <a:r>
              <a:rPr kumimoji="0" lang="zh-CN" altLang="en-US" sz="2000" b="1" i="0" u="none" strike="noStrike" kern="0" cap="none" spc="0" normalizeH="0" baseline="0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赋能本书亮点介绍</a:t>
            </a:r>
          </a:p>
        </p:txBody>
      </p:sp>
      <p:sp>
        <p:nvSpPr>
          <p:cNvPr id="51" name="文本框 50"/>
          <p:cNvSpPr txBox="1"/>
          <p:nvPr>
            <p:custDataLst>
              <p:tags r:id="rId11"/>
            </p:custDataLst>
          </p:nvPr>
        </p:nvSpPr>
        <p:spPr>
          <a:xfrm>
            <a:off x="5305070" y="5072736"/>
            <a:ext cx="919480" cy="514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defTabSz="914400" fontAlgn="ctr">
              <a:lnSpc>
                <a:spcPct val="105000"/>
              </a:lnSpc>
              <a:buSzTx/>
              <a:buFont typeface="Arial" panose="020B0604020202020204" pitchFamily="34" charset="0"/>
              <a:defRPr/>
            </a:pPr>
            <a:r>
              <a:rPr lang="en-US" altLang="zh-CN" sz="2000" b="1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15</a:t>
            </a:r>
            <a:endParaRPr lang="en-US" sz="2000" b="1" dirty="0">
              <a:gradFill>
                <a:gsLst>
                  <a:gs pos="0">
                    <a:srgbClr val="D9A87F">
                      <a:alpha val="44000"/>
                    </a:srgbClr>
                  </a:gs>
                  <a:gs pos="100000">
                    <a:srgbClr val="AC693C">
                      <a:alpha val="67000"/>
                      <a:lumMod val="67000"/>
                      <a:lumOff val="33000"/>
                    </a:srgbClr>
                  </a:gs>
                </a:gsLst>
                <a:lin scaled="1"/>
              </a:gradFill>
              <a:latin typeface="Microsoft YaHei Bold" panose="020B0702040204020203" charset="-122"/>
              <a:ea typeface="Microsoft YaHei Bold" panose="020B0702040204020203" charset="-122"/>
              <a:sym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640260" y="5278041"/>
            <a:ext cx="1450538" cy="43180"/>
            <a:chOff x="1798" y="6331"/>
            <a:chExt cx="3749" cy="68"/>
          </a:xfrm>
        </p:grpSpPr>
        <p:cxnSp>
          <p:nvCxnSpPr>
            <p:cNvPr id="23" name="Google Shape;259;p9"/>
            <p:cNvCxnSpPr/>
            <p:nvPr>
              <p:custDataLst>
                <p:tags r:id="rId16"/>
              </p:custDataLst>
            </p:nvPr>
          </p:nvCxnSpPr>
          <p:spPr>
            <a:xfrm>
              <a:off x="1798" y="6365"/>
              <a:ext cx="3733" cy="0"/>
            </a:xfrm>
            <a:prstGeom prst="straightConnector1">
              <a:avLst/>
            </a:prstGeom>
            <a:noFill/>
            <a:ln w="3175" cap="flat" cmpd="sng">
              <a:solidFill>
                <a:srgbClr val="C18D5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4" name="椭圆 23"/>
            <p:cNvSpPr/>
            <p:nvPr>
              <p:custDataLst>
                <p:tags r:id="rId17"/>
              </p:custDataLst>
            </p:nvPr>
          </p:nvSpPr>
          <p:spPr>
            <a:xfrm>
              <a:off x="5479" y="6331"/>
              <a:ext cx="68" cy="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40" b="1">
                <a:latin typeface="Microsoft YaHei Bold" panose="020B0702040204020203" charset="-122"/>
                <a:ea typeface="Microsoft YaHei Bold" panose="020B0702040204020203" charset="-122"/>
              </a:endParaRPr>
            </a:p>
          </p:txBody>
        </p:sp>
      </p:grpSp>
      <p:sp>
        <p:nvSpPr>
          <p:cNvPr id="40" name="文本框 39"/>
          <p:cNvSpPr txBox="1"/>
          <p:nvPr>
            <p:custDataLst>
              <p:tags r:id="rId12"/>
            </p:custDataLst>
          </p:nvPr>
        </p:nvSpPr>
        <p:spPr>
          <a:xfrm>
            <a:off x="1052830" y="5975302"/>
            <a:ext cx="258762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0" cap="none" spc="0" normalizeH="0" baseline="0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AI</a:t>
            </a:r>
            <a:r>
              <a:rPr kumimoji="0" lang="zh-CN" altLang="en-US" sz="2000" b="1" i="0" u="none" strike="noStrike" kern="0" cap="none" spc="0" normalizeH="0" baseline="0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赋能编辑出版</a:t>
            </a:r>
            <a:endParaRPr kumimoji="0" lang="en-US" altLang="zh-CN" sz="2000" b="1" i="0" u="none" strike="noStrike" kern="0" cap="none" spc="0" normalizeH="0" baseline="0" dirty="0">
              <a:gradFill>
                <a:gsLst>
                  <a:gs pos="50000">
                    <a:srgbClr val="545459"/>
                  </a:gs>
                  <a:gs pos="0">
                    <a:srgbClr val="8D8D90"/>
                  </a:gs>
                  <a:gs pos="100000">
                    <a:srgbClr val="1B1B2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3"/>
            </p:custDataLst>
          </p:nvPr>
        </p:nvSpPr>
        <p:spPr>
          <a:xfrm>
            <a:off x="5289195" y="5947937"/>
            <a:ext cx="919480" cy="514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defTabSz="914400" fontAlgn="ctr">
              <a:lnSpc>
                <a:spcPct val="105000"/>
              </a:lnSpc>
              <a:buSzTx/>
              <a:buFont typeface="Arial" panose="020B0604020202020204" pitchFamily="34" charset="0"/>
              <a:defRPr/>
            </a:pPr>
            <a:r>
              <a:rPr lang="en-US" altLang="zh-CN" sz="2000" b="1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22</a:t>
            </a:r>
            <a:endParaRPr lang="en-US" sz="2000" b="1" dirty="0">
              <a:gradFill>
                <a:gsLst>
                  <a:gs pos="0">
                    <a:srgbClr val="D9A87F">
                      <a:alpha val="44000"/>
                    </a:srgbClr>
                  </a:gs>
                  <a:gs pos="100000">
                    <a:srgbClr val="AC693C">
                      <a:alpha val="67000"/>
                      <a:lumMod val="67000"/>
                      <a:lumOff val="33000"/>
                    </a:srgbClr>
                  </a:gs>
                </a:gsLst>
                <a:lin scaled="1"/>
              </a:gradFill>
              <a:latin typeface="Microsoft YaHei Bold" panose="020B0702040204020203" charset="-122"/>
              <a:ea typeface="Microsoft YaHei Bold" panose="020B0702040204020203" charset="-122"/>
              <a:sym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630963" y="6143260"/>
            <a:ext cx="1450538" cy="43180"/>
            <a:chOff x="1798" y="6331"/>
            <a:chExt cx="3749" cy="68"/>
          </a:xfrm>
        </p:grpSpPr>
        <p:cxnSp>
          <p:nvCxnSpPr>
            <p:cNvPr id="33" name="Google Shape;259;p9"/>
            <p:cNvCxnSpPr/>
            <p:nvPr>
              <p:custDataLst>
                <p:tags r:id="rId14"/>
              </p:custDataLst>
            </p:nvPr>
          </p:nvCxnSpPr>
          <p:spPr>
            <a:xfrm>
              <a:off x="1798" y="6365"/>
              <a:ext cx="3733" cy="0"/>
            </a:xfrm>
            <a:prstGeom prst="straightConnector1">
              <a:avLst/>
            </a:prstGeom>
            <a:noFill/>
            <a:ln w="3175" cap="flat" cmpd="sng">
              <a:solidFill>
                <a:srgbClr val="C18D5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34" name="椭圆 33"/>
            <p:cNvSpPr/>
            <p:nvPr>
              <p:custDataLst>
                <p:tags r:id="rId15"/>
              </p:custDataLst>
            </p:nvPr>
          </p:nvSpPr>
          <p:spPr>
            <a:xfrm>
              <a:off x="5479" y="6331"/>
              <a:ext cx="68" cy="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40" b="1">
                <a:latin typeface="Microsoft YaHei Bold" panose="020B0702040204020203" charset="-122"/>
                <a:ea typeface="Microsoft YaHei Bold" panose="020B0702040204020203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99415" y="578485"/>
            <a:ext cx="5739009" cy="1244600"/>
            <a:chOff x="629" y="1096"/>
            <a:chExt cx="9038" cy="1960"/>
          </a:xfrm>
        </p:grpSpPr>
        <p:sp>
          <p:nvSpPr>
            <p:cNvPr id="16" name="Google Shape;87;p2"/>
            <p:cNvSpPr txBox="1"/>
            <p:nvPr>
              <p:custDataLst>
                <p:tags r:id="rId7"/>
              </p:custDataLst>
            </p:nvPr>
          </p:nvSpPr>
          <p:spPr>
            <a:xfrm>
              <a:off x="1466" y="1679"/>
              <a:ext cx="8201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二维码+引导文示例页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14" name="同心圆 13"/>
            <p:cNvSpPr/>
            <p:nvPr>
              <p:custDataLst>
                <p:tags r:id="rId8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881380" y="208851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881380" y="465264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881380" y="721677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4"/>
            </p:custDataLst>
          </p:nvPr>
        </p:nvSpPr>
        <p:spPr>
          <a:xfrm>
            <a:off x="2763520" y="382079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31X46mm</a:t>
            </a: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2763520" y="643953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44X36mm</a:t>
            </a: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763520" y="890206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66X25mm</a:t>
            </a:r>
          </a:p>
        </p:txBody>
      </p:sp>
      <p:pic>
        <p:nvPicPr>
          <p:cNvPr id="15" name="图片 14" descr="二维码+引导文31X46mm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78455" y="2472055"/>
            <a:ext cx="804545" cy="1272540"/>
          </a:xfrm>
          <a:prstGeom prst="rect">
            <a:avLst/>
          </a:prstGeom>
        </p:spPr>
      </p:pic>
      <p:pic>
        <p:nvPicPr>
          <p:cNvPr id="17" name="图片 16" descr="二维码+引导文44X36mm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39085" y="5212715"/>
            <a:ext cx="1101725" cy="1026160"/>
          </a:xfrm>
          <a:prstGeom prst="rect">
            <a:avLst/>
          </a:prstGeom>
        </p:spPr>
      </p:pic>
      <p:pic>
        <p:nvPicPr>
          <p:cNvPr id="18" name="图片 17" descr="二维码+引导文66X25mm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86000" y="7814310"/>
            <a:ext cx="2286000" cy="8413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99415" y="578485"/>
            <a:ext cx="5739009" cy="1244600"/>
            <a:chOff x="629" y="1096"/>
            <a:chExt cx="9038" cy="1960"/>
          </a:xfrm>
        </p:grpSpPr>
        <p:sp>
          <p:nvSpPr>
            <p:cNvPr id="16" name="Google Shape;87;p2"/>
            <p:cNvSpPr txBox="1"/>
            <p:nvPr>
              <p:custDataLst>
                <p:tags r:id="rId7"/>
              </p:custDataLst>
            </p:nvPr>
          </p:nvSpPr>
          <p:spPr>
            <a:xfrm>
              <a:off x="1466" y="1679"/>
              <a:ext cx="8201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纯引导文示例页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14" name="同心圆 13"/>
            <p:cNvSpPr/>
            <p:nvPr>
              <p:custDataLst>
                <p:tags r:id="rId8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881380" y="208851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881380" y="465264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881380" y="721677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4"/>
            </p:custDataLst>
          </p:nvPr>
        </p:nvSpPr>
        <p:spPr>
          <a:xfrm>
            <a:off x="2763520" y="382079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39X24mm</a:t>
            </a: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2763520" y="643953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62X16mm</a:t>
            </a: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763520" y="890206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100X11mm</a:t>
            </a:r>
          </a:p>
        </p:txBody>
      </p:sp>
      <p:pic>
        <p:nvPicPr>
          <p:cNvPr id="15" name="图片 14" descr="纯引导文62X16mm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27605" y="5668010"/>
            <a:ext cx="2002790" cy="567055"/>
          </a:xfrm>
          <a:prstGeom prst="rect">
            <a:avLst/>
          </a:prstGeom>
        </p:spPr>
      </p:pic>
      <p:pic>
        <p:nvPicPr>
          <p:cNvPr id="17" name="图片 16" descr="纯引导文100X11mm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94205" y="8338820"/>
            <a:ext cx="3069590" cy="423545"/>
          </a:xfrm>
          <a:prstGeom prst="rect">
            <a:avLst/>
          </a:prstGeom>
        </p:spPr>
      </p:pic>
      <p:pic>
        <p:nvPicPr>
          <p:cNvPr id="18" name="图片 17" descr="纯引导文39X24mm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34640" y="2617470"/>
            <a:ext cx="118872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4365" y="949325"/>
            <a:ext cx="6115802" cy="1275715"/>
            <a:chOff x="629" y="1096"/>
            <a:chExt cx="9632" cy="2009"/>
          </a:xfrm>
        </p:grpSpPr>
        <p:grpSp>
          <p:nvGrpSpPr>
            <p:cNvPr id="4" name="组合 3"/>
            <p:cNvGrpSpPr/>
            <p:nvPr/>
          </p:nvGrpSpPr>
          <p:grpSpPr>
            <a:xfrm>
              <a:off x="1466" y="1679"/>
              <a:ext cx="8795" cy="1426"/>
              <a:chOff x="1697" y="4435"/>
              <a:chExt cx="8959" cy="1426"/>
            </a:xfrm>
          </p:grpSpPr>
          <p:sp>
            <p:nvSpPr>
              <p:cNvPr id="6" name="Google Shape;87;p2"/>
              <p:cNvSpPr txBox="1"/>
              <p:nvPr/>
            </p:nvSpPr>
            <p:spPr>
              <a:xfrm>
                <a:off x="1697" y="4435"/>
                <a:ext cx="8959" cy="8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36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AI</a:t>
                </a:r>
                <a:r>
                  <a:rPr lang="zh-CN" altLang="en-US" sz="36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出版赋能，为创作增彩</a:t>
                </a:r>
              </a:p>
            </p:txBody>
          </p:sp>
          <p:sp>
            <p:nvSpPr>
              <p:cNvPr id="7" name="Google Shape;87;p2"/>
              <p:cNvSpPr txBox="1"/>
              <p:nvPr/>
            </p:nvSpPr>
            <p:spPr>
              <a:xfrm>
                <a:off x="1807" y="5404"/>
                <a:ext cx="5108" cy="4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di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AI and Editing —— Empowering Creativity</a:t>
                </a:r>
              </a:p>
              <a:p>
                <a:pPr marL="0" marR="0" lvl="0" indent="0" algn="di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altLang="zh-CN" sz="800" cap="all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  <a:sym typeface="Maven Pro SemiBold"/>
                </a:endParaRPr>
              </a:p>
            </p:txBody>
          </p:sp>
        </p:grpSp>
        <p:sp>
          <p:nvSpPr>
            <p:cNvPr id="5" name="同心圆 4"/>
            <p:cNvSpPr/>
            <p:nvPr/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t="10256" b="13666"/>
          <a:stretch>
            <a:fillRect/>
          </a:stretch>
        </p:blipFill>
        <p:spPr>
          <a:xfrm>
            <a:off x="0" y="2971165"/>
            <a:ext cx="6862445" cy="69316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48055" y="1080135"/>
            <a:ext cx="5399405" cy="398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en-US" altLang="zh-CN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AI</a:t>
            </a: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编辑工作室</a:t>
            </a:r>
            <a:r>
              <a:rPr lang="en-US" altLang="zh-CN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 </a:t>
            </a: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赋能数智出版融合新发展</a:t>
            </a:r>
            <a:endParaRPr lang="en-US" altLang="zh-CN" sz="2400" b="1" dirty="0">
              <a:gradFill>
                <a:gsLst>
                  <a:gs pos="50000">
                    <a:srgbClr val="545459"/>
                  </a:gs>
                  <a:gs pos="0">
                    <a:srgbClr val="8D8D90"/>
                  </a:gs>
                  <a:gs pos="100000">
                    <a:srgbClr val="1B1B21"/>
                  </a:gs>
                </a:gsLst>
                <a:lin ang="108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PingFang TC Semibold" panose="020B0400000000000000" charset="-120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8055" y="1545590"/>
            <a:ext cx="539940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dist">
              <a:buNone/>
              <a:defRPr sz="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Maven Pro SemiBold"/>
              </a:defRPr>
            </a:lvl1pPr>
          </a:lstStyle>
          <a:p>
            <a:pPr lvl="0" algn="l">
              <a:buSzTx/>
            </a:pPr>
            <a:r>
              <a:rPr lang="zh-CN" altLang="zh-CN" spc="300" dirty="0">
                <a:sym typeface="+mn-ea"/>
              </a:rPr>
              <a:t>以"AIGC"技术驱动，打造出版业“数字员工”,优化迭代出版业传统人力工作，重塑出版业务流程、重构出版员工体系。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8510" y="2221865"/>
            <a:ext cx="2606040" cy="3324225"/>
            <a:chOff x="1129" y="3499"/>
            <a:chExt cx="4104" cy="5235"/>
          </a:xfrm>
        </p:grpSpPr>
        <p:sp>
          <p:nvSpPr>
            <p:cNvPr id="4" name="圆角矩形 3"/>
            <p:cNvSpPr/>
            <p:nvPr>
              <p:custDataLst>
                <p:tags r:id="rId11"/>
              </p:custDataLst>
            </p:nvPr>
          </p:nvSpPr>
          <p:spPr>
            <a:xfrm>
              <a:off x="1129" y="3499"/>
              <a:ext cx="4103" cy="4083"/>
            </a:xfrm>
            <a:prstGeom prst="roundRect">
              <a:avLst>
                <a:gd name="adj" fmla="val 9283"/>
              </a:avLst>
            </a:prstGeom>
            <a:solidFill>
              <a:srgbClr val="B29E57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同侧圆角矩形 4"/>
            <p:cNvSpPr/>
            <p:nvPr>
              <p:custDataLst>
                <p:tags r:id="rId12"/>
              </p:custDataLst>
            </p:nvPr>
          </p:nvSpPr>
          <p:spPr>
            <a:xfrm rot="10800000">
              <a:off x="1129" y="7256"/>
              <a:ext cx="4105" cy="1478"/>
            </a:xfrm>
            <a:prstGeom prst="round2SameRect">
              <a:avLst/>
            </a:prstGeom>
            <a:gradFill>
              <a:gsLst>
                <a:gs pos="0">
                  <a:srgbClr val="CBBB7E"/>
                </a:gs>
                <a:gs pos="100000">
                  <a:srgbClr val="B29E5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13"/>
              </p:custDataLst>
            </p:nvPr>
          </p:nvSpPr>
          <p:spPr>
            <a:xfrm>
              <a:off x="1323" y="7423"/>
              <a:ext cx="3718" cy="11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01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策划选题</a:t>
              </a: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6"/>
            <a:srcRect l="24067" t="7865" r="21839" b="65621"/>
            <a:stretch>
              <a:fillRect/>
            </a:stretch>
          </p:blipFill>
          <p:spPr>
            <a:xfrm>
              <a:off x="1431" y="4065"/>
              <a:ext cx="880" cy="828"/>
            </a:xfrm>
            <a:prstGeom prst="round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6"/>
            <a:srcRect l="24659" t="59249" r="21247" b="14237"/>
            <a:stretch>
              <a:fillRect/>
            </a:stretch>
          </p:blipFill>
          <p:spPr>
            <a:xfrm>
              <a:off x="1431" y="5677"/>
              <a:ext cx="881" cy="829"/>
            </a:xfrm>
            <a:prstGeom prst="round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2611" y="4206"/>
              <a:ext cx="2430" cy="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indent="0" algn="dist">
                <a:buNone/>
                <a:defRPr sz="80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</a:defRPr>
              </a:lvl1pPr>
            </a:lstStyle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AI选题情报员</a:t>
              </a:r>
              <a:br>
                <a:rPr lang="zh-CN" altLang="zh-CN" spc="300" dirty="0">
                  <a:sym typeface="+mn-ea"/>
                </a:rPr>
              </a:br>
              <a:r>
                <a:rPr lang="zh-CN" altLang="zh-CN" spc="300" dirty="0">
                  <a:sym typeface="+mn-ea"/>
                </a:rPr>
                <a:t>监控和发现各个领域的新选题趋势。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611" y="5758"/>
              <a:ext cx="2429" cy="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indent="0" algn="dist">
                <a:buNone/>
                <a:defRPr sz="80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</a:defRPr>
              </a:lvl1pPr>
            </a:lstStyle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AI选题策划编辑</a:t>
              </a:r>
              <a:br>
                <a:rPr lang="zh-CN" altLang="zh-CN" spc="300" dirty="0">
                  <a:sym typeface="+mn-ea"/>
                </a:rPr>
              </a:br>
              <a:r>
                <a:rPr lang="zh-CN" altLang="zh-CN" spc="300" dirty="0">
                  <a:sym typeface="+mn-ea"/>
                </a:rPr>
                <a:t>提供有价值、有数据支撑的选题策划支持。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03650" y="2221865"/>
            <a:ext cx="2606040" cy="3324225"/>
            <a:chOff x="5893" y="3499"/>
            <a:chExt cx="4104" cy="5235"/>
          </a:xfrm>
        </p:grpSpPr>
        <p:sp>
          <p:nvSpPr>
            <p:cNvPr id="13" name="圆角矩形 12"/>
            <p:cNvSpPr/>
            <p:nvPr>
              <p:custDataLst>
                <p:tags r:id="rId8"/>
              </p:custDataLst>
            </p:nvPr>
          </p:nvSpPr>
          <p:spPr>
            <a:xfrm>
              <a:off x="5893" y="3499"/>
              <a:ext cx="4103" cy="4083"/>
            </a:xfrm>
            <a:prstGeom prst="roundRect">
              <a:avLst>
                <a:gd name="adj" fmla="val 9283"/>
              </a:avLst>
            </a:prstGeom>
            <a:solidFill>
              <a:srgbClr val="B29E57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同侧圆角矩形 13"/>
            <p:cNvSpPr/>
            <p:nvPr>
              <p:custDataLst>
                <p:tags r:id="rId9"/>
              </p:custDataLst>
            </p:nvPr>
          </p:nvSpPr>
          <p:spPr>
            <a:xfrm rot="10800000">
              <a:off x="5893" y="7256"/>
              <a:ext cx="4105" cy="1478"/>
            </a:xfrm>
            <a:prstGeom prst="round2SameRect">
              <a:avLst/>
            </a:prstGeom>
            <a:gradFill>
              <a:gsLst>
                <a:gs pos="0">
                  <a:srgbClr val="CBBB7E"/>
                </a:gs>
                <a:gs pos="100000">
                  <a:srgbClr val="B29E5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0"/>
              </p:custDataLst>
            </p:nvPr>
          </p:nvSpPr>
          <p:spPr>
            <a:xfrm>
              <a:off x="6087" y="7423"/>
              <a:ext cx="3718" cy="11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02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内容创作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23" y="3802"/>
              <a:ext cx="2882" cy="28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indent="0" algn="dist">
                <a:buNone/>
                <a:defRPr sz="80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</a:defRPr>
              </a:lvl1pPr>
            </a:lstStyle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AI画师擅长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各类艺术风格插画、照片的设计。</a:t>
              </a:r>
            </a:p>
            <a:p>
              <a:pPr lvl="0" algn="l">
                <a:buSzTx/>
              </a:pPr>
              <a:endParaRPr lang="zh-CN" altLang="zh-CN" sz="1000" b="1" spc="300" dirty="0">
                <a:sym typeface="+mn-ea"/>
              </a:endParaRPr>
            </a:p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AI作者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擅长各类人文社科儿童读物题材创作。</a:t>
              </a:r>
            </a:p>
            <a:p>
              <a:pPr lvl="0" algn="l">
                <a:buSzTx/>
              </a:pPr>
              <a:endParaRPr lang="zh-CN" altLang="zh-CN" sz="1000" b="1" spc="300" dirty="0">
                <a:sym typeface="+mn-ea"/>
              </a:endParaRPr>
            </a:p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AI数字创作编辑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更高效、更低成本地创作出多种数字内容形态。</a:t>
              </a:r>
            </a:p>
            <a:p>
              <a:pPr lvl="0" algn="l">
                <a:buSzTx/>
              </a:pPr>
              <a:endParaRPr lang="zh-CN" altLang="zh-CN" sz="1000" b="1" spc="300" dirty="0">
                <a:sym typeface="+mn-ea"/>
              </a:endParaRPr>
            </a:p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AI译者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多种语言快速互译，支持专业术语库和个人术语库。</a:t>
              </a: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7"/>
            <a:srcRect l="25988" t="1717" r="21189" b="80174"/>
            <a:stretch>
              <a:fillRect/>
            </a:stretch>
          </p:blipFill>
          <p:spPr>
            <a:xfrm>
              <a:off x="6087" y="3802"/>
              <a:ext cx="663" cy="651"/>
            </a:xfrm>
            <a:prstGeom prst="round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7"/>
            <a:srcRect l="26705" t="26947" r="20472" b="54944"/>
            <a:stretch>
              <a:fillRect/>
            </a:stretch>
          </p:blipFill>
          <p:spPr>
            <a:xfrm>
              <a:off x="6087" y="4734"/>
              <a:ext cx="663" cy="651"/>
            </a:xfrm>
            <a:prstGeom prst="round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7"/>
            <a:srcRect l="27342" t="53401" r="19835" b="28490"/>
            <a:stretch>
              <a:fillRect/>
            </a:stretch>
          </p:blipFill>
          <p:spPr>
            <a:xfrm>
              <a:off x="6087" y="5567"/>
              <a:ext cx="663" cy="651"/>
            </a:xfrm>
            <a:prstGeom prst="round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7"/>
            <a:srcRect l="23597" t="80996" r="23580" b="895"/>
            <a:stretch>
              <a:fillRect/>
            </a:stretch>
          </p:blipFill>
          <p:spPr>
            <a:xfrm>
              <a:off x="6087" y="6411"/>
              <a:ext cx="663" cy="651"/>
            </a:xfrm>
            <a:prstGeom prst="round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778510" y="6004560"/>
            <a:ext cx="2606040" cy="3324225"/>
            <a:chOff x="1323" y="9456"/>
            <a:chExt cx="4104" cy="5235"/>
          </a:xfrm>
        </p:grpSpPr>
        <p:sp>
          <p:nvSpPr>
            <p:cNvPr id="21" name="圆角矩形 20"/>
            <p:cNvSpPr/>
            <p:nvPr>
              <p:custDataLst>
                <p:tags r:id="rId5"/>
              </p:custDataLst>
            </p:nvPr>
          </p:nvSpPr>
          <p:spPr>
            <a:xfrm>
              <a:off x="1323" y="9456"/>
              <a:ext cx="4103" cy="4083"/>
            </a:xfrm>
            <a:prstGeom prst="roundRect">
              <a:avLst>
                <a:gd name="adj" fmla="val 9283"/>
              </a:avLst>
            </a:prstGeom>
            <a:solidFill>
              <a:srgbClr val="B29E57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同侧圆角矩形 21"/>
            <p:cNvSpPr/>
            <p:nvPr>
              <p:custDataLst>
                <p:tags r:id="rId6"/>
              </p:custDataLst>
            </p:nvPr>
          </p:nvSpPr>
          <p:spPr>
            <a:xfrm rot="10800000">
              <a:off x="1323" y="13213"/>
              <a:ext cx="4105" cy="1478"/>
            </a:xfrm>
            <a:prstGeom prst="round2SameRect">
              <a:avLst/>
            </a:prstGeom>
            <a:gradFill>
              <a:gsLst>
                <a:gs pos="0">
                  <a:srgbClr val="CBBB7E"/>
                </a:gs>
                <a:gs pos="100000">
                  <a:srgbClr val="B29E5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>
              <p:custDataLst>
                <p:tags r:id="rId7"/>
              </p:custDataLst>
            </p:nvPr>
          </p:nvSpPr>
          <p:spPr>
            <a:xfrm>
              <a:off x="1517" y="13380"/>
              <a:ext cx="3718" cy="11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03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审校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623" y="9662"/>
              <a:ext cx="3660" cy="3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indent="0" algn="dist">
                <a:buNone/>
                <a:defRPr sz="80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</a:defRPr>
              </a:lvl1pPr>
            </a:lstStyle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检查书稿问题，内容风险知识差错，字词句错误等</a:t>
              </a:r>
            </a:p>
            <a:p>
              <a:pPr lvl="0" algn="l">
                <a:buSzTx/>
              </a:pPr>
              <a:endParaRPr lang="zh-CN" altLang="zh-CN" sz="1000" b="1" spc="300" dirty="0">
                <a:sym typeface="+mn-ea"/>
              </a:endParaRPr>
            </a:p>
            <a:p>
              <a:pPr lvl="0" algn="l">
                <a:lnSpc>
                  <a:spcPct val="100000"/>
                </a:lnSpc>
                <a:buSzTx/>
              </a:pPr>
              <a:r>
                <a:rPr lang="en-US" altLang="zh-CN" sz="900" b="1" spc="300" dirty="0">
                  <a:sym typeface="+mn-ea"/>
                </a:rPr>
                <a:t>·</a:t>
              </a:r>
              <a:r>
                <a:rPr lang="zh-CN" altLang="zh-CN" sz="900" b="1" spc="300" dirty="0">
                  <a:sym typeface="+mn-ea"/>
                </a:rPr>
                <a:t>AI内容风险审校编辑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zh-CN" altLang="zh-CN" sz="700" spc="300" dirty="0">
                  <a:sym typeface="+mn-ea"/>
                </a:rPr>
                <a:t>识别意识形态、价值观导向、敏感词、涉政风险词。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en-US" altLang="zh-CN" sz="900" b="1" spc="300" dirty="0">
                  <a:sym typeface="+mn-ea"/>
                </a:rPr>
                <a:t>·</a:t>
              </a:r>
              <a:r>
                <a:rPr lang="zh-CN" altLang="zh-CN" sz="900" b="1" spc="300" dirty="0">
                  <a:sym typeface="+mn-ea"/>
                </a:rPr>
                <a:t>AI字词句审校编辑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zh-CN" altLang="zh-CN" sz="700" spc="300" dirty="0">
                  <a:sym typeface="+mn-ea"/>
                </a:rPr>
                <a:t>审校文字、词语、语法、标点符号、数字、量与单位等错误。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en-US" altLang="zh-CN" sz="900" b="1" spc="300" dirty="0">
                  <a:sym typeface="+mn-ea"/>
                </a:rPr>
                <a:t>·</a:t>
              </a:r>
              <a:r>
                <a:rPr lang="zh-CN" altLang="zh-CN" sz="900" b="1" spc="300" dirty="0">
                  <a:sym typeface="+mn-ea"/>
                </a:rPr>
                <a:t>AI查重编辑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zh-CN" altLang="zh-CN" sz="700" spc="300" dirty="0">
                  <a:sym typeface="+mn-ea"/>
                </a:rPr>
                <a:t>可以查找书稿中的重复语句，重复语义，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zh-CN" altLang="zh-CN" sz="700" spc="300" dirty="0">
                  <a:sym typeface="+mn-ea"/>
                </a:rPr>
                <a:t>AI多媒体审校编辑检测图片、音频、二维码问题，监控二维码状态。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en-US" altLang="zh-CN" sz="900" b="1" spc="300" dirty="0">
                  <a:sym typeface="+mn-ea"/>
                </a:rPr>
                <a:t>·</a:t>
              </a:r>
              <a:r>
                <a:rPr lang="zh-CN" altLang="zh-CN" sz="900" b="1" spc="300" dirty="0">
                  <a:sym typeface="+mn-ea"/>
                </a:rPr>
                <a:t>AI知识性差错审校编辑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zh-CN" altLang="zh-CN" sz="700" spc="300" dirty="0">
                  <a:sym typeface="+mn-ea"/>
                </a:rPr>
                <a:t>识别法律法规、古诗词引用、人名、身份、职位等使用错误。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en-US" altLang="zh-CN" sz="900" b="1" spc="300" dirty="0">
                  <a:sym typeface="+mn-ea"/>
                </a:rPr>
                <a:t>·</a:t>
              </a:r>
              <a:r>
                <a:rPr lang="zh-CN" altLang="zh-CN" sz="900" b="1" spc="300" dirty="0">
                  <a:sym typeface="+mn-ea"/>
                </a:rPr>
                <a:t>AI参考文献审校编辑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03650" y="6004560"/>
            <a:ext cx="2606040" cy="3324225"/>
            <a:chOff x="6087" y="9456"/>
            <a:chExt cx="4104" cy="5235"/>
          </a:xfrm>
        </p:grpSpPr>
        <p:sp>
          <p:nvSpPr>
            <p:cNvPr id="24" name="圆角矩形 23"/>
            <p:cNvSpPr/>
            <p:nvPr>
              <p:custDataLst>
                <p:tags r:id="rId2"/>
              </p:custDataLst>
            </p:nvPr>
          </p:nvSpPr>
          <p:spPr>
            <a:xfrm>
              <a:off x="6087" y="9456"/>
              <a:ext cx="4103" cy="4083"/>
            </a:xfrm>
            <a:prstGeom prst="roundRect">
              <a:avLst>
                <a:gd name="adj" fmla="val 9283"/>
              </a:avLst>
            </a:prstGeom>
            <a:solidFill>
              <a:srgbClr val="B29E57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同侧圆角矩形 24"/>
            <p:cNvSpPr/>
            <p:nvPr>
              <p:custDataLst>
                <p:tags r:id="rId3"/>
              </p:custDataLst>
            </p:nvPr>
          </p:nvSpPr>
          <p:spPr>
            <a:xfrm rot="10800000">
              <a:off x="6087" y="13213"/>
              <a:ext cx="4105" cy="1478"/>
            </a:xfrm>
            <a:prstGeom prst="round2SameRect">
              <a:avLst/>
            </a:prstGeom>
            <a:gradFill>
              <a:gsLst>
                <a:gs pos="0">
                  <a:srgbClr val="CBBB7E"/>
                </a:gs>
                <a:gs pos="100000">
                  <a:srgbClr val="B29E5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4"/>
              </p:custDataLst>
            </p:nvPr>
          </p:nvSpPr>
          <p:spPr>
            <a:xfrm>
              <a:off x="6281" y="13380"/>
              <a:ext cx="3718" cy="11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04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营销发行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192" y="10604"/>
              <a:ext cx="2807" cy="22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indent="0" algn="dist">
                <a:buNone/>
                <a:defRPr sz="80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</a:defRPr>
              </a:lvl1pPr>
            </a:lstStyle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AI新媒体编辑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创作多渠道新媒体平台营销文案，风格偏向新媒体。</a:t>
              </a:r>
            </a:p>
            <a:p>
              <a:pPr lvl="0" algn="l">
                <a:buSzTx/>
              </a:pPr>
              <a:endParaRPr lang="zh-CN" altLang="zh-CN" sz="800" spc="300" dirty="0">
                <a:sym typeface="+mn-ea"/>
              </a:endParaRPr>
            </a:p>
            <a:p>
              <a:pPr lvl="0" algn="l">
                <a:buSzTx/>
              </a:pPr>
              <a:endParaRPr lang="zh-CN" altLang="zh-CN" sz="800" spc="300" dirty="0">
                <a:sym typeface="+mn-ea"/>
              </a:endParaRPr>
            </a:p>
            <a:p>
              <a:pPr lvl="0" algn="l">
                <a:buSzTx/>
              </a:pPr>
              <a:endParaRPr lang="zh-CN" altLang="zh-CN" sz="1000" b="1" spc="300" dirty="0">
                <a:sym typeface="+mn-ea"/>
              </a:endParaRPr>
            </a:p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AI书评编辑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创作各类书评文章，擅长长文档撰写，风格偏向纸质媒体。</a:t>
              </a: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8"/>
            <a:srcRect l="23172" t="5608" r="20647" b="65574"/>
            <a:stretch>
              <a:fillRect/>
            </a:stretch>
          </p:blipFill>
          <p:spPr>
            <a:xfrm>
              <a:off x="6330" y="10592"/>
              <a:ext cx="779" cy="762"/>
            </a:xfrm>
            <a:prstGeom prst="round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8"/>
            <a:srcRect l="26417" t="61731" r="17402" b="9451"/>
            <a:stretch>
              <a:fillRect/>
            </a:stretch>
          </p:blipFill>
          <p:spPr>
            <a:xfrm>
              <a:off x="6330" y="11902"/>
              <a:ext cx="779" cy="762"/>
            </a:xfrm>
            <a:prstGeom prst="roundRect">
              <a:avLst/>
            </a:prstGeom>
          </p:spPr>
        </p:pic>
      </p:grp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 rot="17100000">
            <a:off x="605629" y="928971"/>
            <a:ext cx="720090" cy="72009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57825" y="909002"/>
            <a:ext cx="4951730" cy="8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可以让您的图书内容</a:t>
            </a: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更准确</a:t>
            </a:r>
          </a:p>
          <a:p>
            <a:pPr lvl="0" algn="l">
              <a:buSzTx/>
            </a:pPr>
            <a:r>
              <a:rPr lang="zh-CN" altLang="en-US" sz="2400" b="1" u="sng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知识性差错审校</a:t>
            </a: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更省心</a:t>
            </a:r>
          </a:p>
        </p:txBody>
      </p:sp>
      <p:sp>
        <p:nvSpPr>
          <p:cNvPr id="60" name="圆角矩形 59"/>
          <p:cNvSpPr/>
          <p:nvPr>
            <p:custDataLst>
              <p:tags r:id="rId2"/>
            </p:custDataLst>
          </p:nvPr>
        </p:nvSpPr>
        <p:spPr>
          <a:xfrm>
            <a:off x="958215" y="2317115"/>
            <a:ext cx="4941570" cy="7207885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Google Shape;148;p5"/>
          <p:cNvSpPr/>
          <p:nvPr>
            <p:custDataLst>
              <p:tags r:id="rId3"/>
            </p:custDataLst>
          </p:nvPr>
        </p:nvSpPr>
        <p:spPr>
          <a:xfrm>
            <a:off x="1138555" y="2463165"/>
            <a:ext cx="4554855" cy="541020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Microsoft YaHei Regular" panose="020B0702040204020203" charset="-122"/>
              <a:ea typeface="Microsoft YaHei Regular" panose="020B0702040204020203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81735" y="2524125"/>
            <a:ext cx="50920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本书为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宇宙知识科普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，内容正确性尤为重要</a:t>
            </a:r>
            <a:endParaRPr lang="en-US" altLang="zh-CN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/>
          <p:nvPr/>
        </p:nvPicPr>
        <p:blipFill>
          <a:blip r:embed="rId10"/>
          <a:stretch>
            <a:fillRect/>
          </a:stretch>
        </p:blipFill>
        <p:spPr>
          <a:xfrm>
            <a:off x="1181735" y="3449955"/>
            <a:ext cx="3217545" cy="2419985"/>
          </a:xfrm>
          <a:prstGeom prst="rect">
            <a:avLst/>
          </a:prstGeom>
          <a:effectLst>
            <a:outerShdw blurRad="2921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8" name="文本框 17"/>
          <p:cNvSpPr txBox="1"/>
          <p:nvPr/>
        </p:nvSpPr>
        <p:spPr>
          <a:xfrm>
            <a:off x="4437380" y="4922520"/>
            <a:ext cx="1694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kumimoji="1" 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上传样张</a:t>
            </a:r>
          </a:p>
          <a:p>
            <a:pPr algn="l"/>
            <a:r>
              <a:rPr kumimoji="1" 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选取审校方式</a:t>
            </a: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4266565" y="4488815"/>
            <a:ext cx="813435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t">
              <a:lnSpc>
                <a:spcPct val="150000"/>
              </a:lnSpc>
            </a:pPr>
            <a:r>
              <a:rPr lang="en-US" altLang="zh-CN" sz="1800" b="1" i="0" dirty="0">
                <a:solidFill>
                  <a:srgbClr val="2C2C3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578985" y="8049260"/>
            <a:ext cx="169481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kumimoji="1" 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稍等片刻</a:t>
            </a:r>
          </a:p>
          <a:p>
            <a:pPr algn="l"/>
            <a:r>
              <a:rPr kumimoji="1" 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获取审校结果</a:t>
            </a:r>
          </a:p>
          <a:p>
            <a:pPr algn="l"/>
            <a:r>
              <a:rPr kumimoji="1" 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查看审校建议</a:t>
            </a:r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4408170" y="7615555"/>
            <a:ext cx="813435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t">
              <a:lnSpc>
                <a:spcPct val="150000"/>
              </a:lnSpc>
            </a:pPr>
            <a:r>
              <a:rPr lang="en-US" altLang="zh-CN" sz="1800" b="1" i="0" dirty="0">
                <a:solidFill>
                  <a:srgbClr val="2C2C3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62" name="Speech Bubble: Rectangle with Corners Rounded 161"/>
          <p:cNvSpPr/>
          <p:nvPr/>
        </p:nvSpPr>
        <p:spPr>
          <a:xfrm>
            <a:off x="3822700" y="3734435"/>
            <a:ext cx="1842770" cy="750570"/>
          </a:xfrm>
          <a:prstGeom prst="wedgeRoundRectCallout">
            <a:avLst>
              <a:gd name="adj1" fmla="val -64009"/>
              <a:gd name="adj2" fmla="val 33232"/>
              <a:gd name="adj3" fmla="val 16667"/>
            </a:avLst>
          </a:prstGeom>
          <a:solidFill>
            <a:srgbClr val="B01B0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高效检测出</a:t>
            </a: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图片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音频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视频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二维码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中的问题，并</a:t>
            </a: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长期监控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二维码状态，及时向您报告异常。</a:t>
            </a:r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242695" y="5998845"/>
            <a:ext cx="2926715" cy="1186180"/>
            <a:chOff x="1615" y="7421"/>
            <a:chExt cx="7341" cy="2975"/>
          </a:xfrm>
        </p:grpSpPr>
        <p:sp>
          <p:nvSpPr>
            <p:cNvPr id="8" name="Rectangle: Rounded Corners 32"/>
            <p:cNvSpPr/>
            <p:nvPr/>
          </p:nvSpPr>
          <p:spPr>
            <a:xfrm>
              <a:off x="1616" y="7421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法律法规引用</a:t>
              </a:r>
            </a:p>
          </p:txBody>
        </p:sp>
        <p:sp>
          <p:nvSpPr>
            <p:cNvPr id="37" name="Rectangle: Rounded Corners 36"/>
            <p:cNvSpPr/>
            <p:nvPr/>
          </p:nvSpPr>
          <p:spPr>
            <a:xfrm>
              <a:off x="4151" y="7421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古诗词引用</a:t>
              </a:r>
            </a:p>
          </p:txBody>
        </p:sp>
        <p:sp>
          <p:nvSpPr>
            <p:cNvPr id="38" name="Rectangle: Rounded Corners 37"/>
            <p:cNvSpPr/>
            <p:nvPr/>
          </p:nvSpPr>
          <p:spPr>
            <a:xfrm>
              <a:off x="1616" y="8202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人名差错</a:t>
              </a:r>
            </a:p>
          </p:txBody>
        </p:sp>
        <p:sp>
          <p:nvSpPr>
            <p:cNvPr id="39" name="Rectangle: Rounded Corners 38"/>
            <p:cNvSpPr/>
            <p:nvPr/>
          </p:nvSpPr>
          <p:spPr>
            <a:xfrm>
              <a:off x="4150" y="8202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地名差错</a:t>
              </a:r>
            </a:p>
          </p:txBody>
        </p:sp>
        <p:sp>
          <p:nvSpPr>
            <p:cNvPr id="36" name="Rectangle: Rounded Corners 38"/>
            <p:cNvSpPr/>
            <p:nvPr/>
          </p:nvSpPr>
          <p:spPr>
            <a:xfrm>
              <a:off x="6691" y="7421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身份和职位</a:t>
              </a:r>
            </a:p>
          </p:txBody>
        </p:sp>
        <p:sp>
          <p:nvSpPr>
            <p:cNvPr id="40" name="Rectangle: Rounded Corners 37"/>
            <p:cNvSpPr/>
            <p:nvPr/>
          </p:nvSpPr>
          <p:spPr>
            <a:xfrm>
              <a:off x="6696" y="8202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时间差错</a:t>
              </a:r>
            </a:p>
          </p:txBody>
        </p:sp>
        <p:sp>
          <p:nvSpPr>
            <p:cNvPr id="42" name="Rectangle: Rounded Corners 32"/>
            <p:cNvSpPr/>
            <p:nvPr/>
          </p:nvSpPr>
          <p:spPr>
            <a:xfrm>
              <a:off x="1615" y="8983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引文差错</a:t>
              </a:r>
            </a:p>
          </p:txBody>
        </p:sp>
        <p:sp>
          <p:nvSpPr>
            <p:cNvPr id="43" name="Rectangle: Rounded Corners 36"/>
            <p:cNvSpPr/>
            <p:nvPr/>
          </p:nvSpPr>
          <p:spPr>
            <a:xfrm>
              <a:off x="4150" y="8983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概念错误</a:t>
              </a:r>
            </a:p>
          </p:txBody>
        </p:sp>
        <p:sp>
          <p:nvSpPr>
            <p:cNvPr id="44" name="Rectangle: Rounded Corners 37"/>
            <p:cNvSpPr/>
            <p:nvPr/>
          </p:nvSpPr>
          <p:spPr>
            <a:xfrm>
              <a:off x="4150" y="9764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数据错误</a:t>
              </a:r>
            </a:p>
          </p:txBody>
        </p:sp>
        <p:sp>
          <p:nvSpPr>
            <p:cNvPr id="45" name="Rectangle: Rounded Corners 38"/>
            <p:cNvSpPr/>
            <p:nvPr/>
          </p:nvSpPr>
          <p:spPr>
            <a:xfrm>
              <a:off x="6691" y="8983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人物关系错误</a:t>
              </a:r>
            </a:p>
          </p:txBody>
        </p:sp>
        <p:sp>
          <p:nvSpPr>
            <p:cNvPr id="46" name="Rectangle: Rounded Corners 38"/>
            <p:cNvSpPr/>
            <p:nvPr/>
          </p:nvSpPr>
          <p:spPr>
            <a:xfrm>
              <a:off x="1615" y="9764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史实差错</a:t>
              </a:r>
            </a:p>
          </p:txBody>
        </p:sp>
        <p:sp>
          <p:nvSpPr>
            <p:cNvPr id="47" name="Rectangle: Rounded Corners 37"/>
            <p:cNvSpPr/>
            <p:nvPr/>
          </p:nvSpPr>
          <p:spPr>
            <a:xfrm>
              <a:off x="6696" y="9764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称谓错误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65674" y="1745889"/>
            <a:ext cx="4939665" cy="414020"/>
            <a:chOff x="1530" y="2330"/>
            <a:chExt cx="4818" cy="652"/>
          </a:xfrm>
        </p:grpSpPr>
        <p:grpSp>
          <p:nvGrpSpPr>
            <p:cNvPr id="11" name="组合 10"/>
            <p:cNvGrpSpPr/>
            <p:nvPr/>
          </p:nvGrpSpPr>
          <p:grpSpPr>
            <a:xfrm>
              <a:off x="1530" y="2330"/>
              <a:ext cx="2345" cy="652"/>
              <a:chOff x="-6309" y="3065"/>
              <a:chExt cx="2345" cy="652"/>
            </a:xfrm>
          </p:grpSpPr>
          <p:sp>
            <p:nvSpPr>
              <p:cNvPr id="6" name="Google Shape;148;p5"/>
              <p:cNvSpPr/>
              <p:nvPr>
                <p:custDataLst>
                  <p:tags r:id="rId7"/>
                </p:custDataLst>
              </p:nvPr>
            </p:nvSpPr>
            <p:spPr>
              <a:xfrm>
                <a:off x="-6309" y="3114"/>
                <a:ext cx="2345" cy="554"/>
              </a:xfrm>
              <a:prstGeom prst="roundRect">
                <a:avLst>
                  <a:gd name="adj" fmla="val 16667"/>
                </a:avLst>
              </a:prstGeom>
              <a:solidFill>
                <a:srgbClr val="D1C18C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spcFirstLastPara="1" wrap="square" lIns="41771" tIns="20879" rIns="41771" bIns="20879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sz="825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100000">
                        <a:srgbClr val="EEC988"/>
                      </a:gs>
                      <a:gs pos="0">
                        <a:srgbClr val="CB954D"/>
                      </a:gs>
                    </a:gsLst>
                    <a:lin scaled="1"/>
                  </a:gradFill>
                  <a:effectLst/>
                  <a:uLnTx/>
                  <a:uFillTx/>
                  <a:latin typeface="Microsoft YaHei Regular" panose="020B0702040204020203" charset="-122"/>
                  <a:ea typeface="Microsoft YaHei Regular" panose="020B0702040204020203" charset="-122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-6182" y="3065"/>
                <a:ext cx="2092" cy="65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6</a:t>
                </a:r>
                <a:r>
                  <a:rPr lang="zh-CN" altLang="en-US" sz="1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大类</a:t>
                </a:r>
                <a:r>
                  <a:rPr lang="en-US" altLang="zh-CN" sz="1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40</a:t>
                </a:r>
                <a:r>
                  <a:rPr lang="zh-CN" altLang="en-US" sz="1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项</a:t>
                </a:r>
              </a:p>
              <a:p>
                <a:pPr algn="ctr"/>
                <a:r>
                  <a:rPr lang="zh-CN" altLang="en-US" sz="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字词句相关差错审核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004" y="2330"/>
              <a:ext cx="2345" cy="652"/>
              <a:chOff x="-6309" y="3065"/>
              <a:chExt cx="2345" cy="652"/>
            </a:xfrm>
          </p:grpSpPr>
          <p:sp>
            <p:nvSpPr>
              <p:cNvPr id="14" name="Google Shape;148;p5"/>
              <p:cNvSpPr/>
              <p:nvPr>
                <p:custDataLst>
                  <p:tags r:id="rId6"/>
                </p:custDataLst>
              </p:nvPr>
            </p:nvSpPr>
            <p:spPr>
              <a:xfrm>
                <a:off x="-6309" y="3114"/>
                <a:ext cx="2345" cy="554"/>
              </a:xfrm>
              <a:prstGeom prst="roundRect">
                <a:avLst>
                  <a:gd name="adj" fmla="val 16667"/>
                </a:avLst>
              </a:prstGeom>
              <a:solidFill>
                <a:srgbClr val="D1C18C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spcFirstLastPara="1" wrap="square" lIns="41771" tIns="20879" rIns="41771" bIns="20879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sz="825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100000">
                        <a:srgbClr val="EEC988"/>
                      </a:gs>
                      <a:gs pos="0">
                        <a:srgbClr val="CB954D"/>
                      </a:gs>
                    </a:gsLst>
                    <a:lin scaled="1"/>
                  </a:gradFill>
                  <a:effectLst/>
                  <a:uLnTx/>
                  <a:uFillTx/>
                  <a:latin typeface="Microsoft YaHei Regular" panose="020B0702040204020203" charset="-122"/>
                  <a:ea typeface="Microsoft YaHei Regular" panose="020B0702040204020203" charset="-122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-6115" y="3065"/>
                <a:ext cx="1958" cy="65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13</a:t>
                </a:r>
                <a:r>
                  <a:rPr lang="zh-CN" altLang="en-US" sz="1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项</a:t>
                </a:r>
              </a:p>
              <a:p>
                <a:pPr algn="ctr"/>
                <a:r>
                  <a:rPr lang="zh-CN" altLang="en-US" sz="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知识性相关差错审核</a:t>
                </a:r>
              </a:p>
            </p:txBody>
          </p:sp>
        </p:grp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81735" y="7579995"/>
            <a:ext cx="3254375" cy="1564640"/>
          </a:xfrm>
          <a:prstGeom prst="rect">
            <a:avLst/>
          </a:prstGeom>
          <a:effectLst>
            <a:outerShdw blurRad="2921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2" name="圆角矩形 31"/>
          <p:cNvSpPr/>
          <p:nvPr/>
        </p:nvSpPr>
        <p:spPr>
          <a:xfrm>
            <a:off x="730250" y="378460"/>
            <a:ext cx="2125980" cy="430530"/>
          </a:xfrm>
          <a:prstGeom prst="roundRect">
            <a:avLst>
              <a:gd name="adj" fmla="val 50000"/>
            </a:avLst>
          </a:prstGeom>
          <a:solidFill>
            <a:srgbClr val="B01B0B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</a:t>
            </a:r>
            <a:r>
              <a:rPr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审校团队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 rot="17100000">
            <a:off x="603250" y="1074420"/>
            <a:ext cx="720090" cy="72009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48055" y="788035"/>
            <a:ext cx="4951730" cy="8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快速提供丰富图画素材</a:t>
            </a:r>
          </a:p>
          <a:p>
            <a:pPr lvl="0" algn="l">
              <a:buSzTx/>
            </a:pP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让您的图书封面、插图更生动好看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730250" y="378460"/>
            <a:ext cx="2125980" cy="430530"/>
          </a:xfrm>
          <a:prstGeom prst="roundRect">
            <a:avLst>
              <a:gd name="adj" fmla="val 50000"/>
            </a:avLst>
          </a:prstGeom>
          <a:solidFill>
            <a:srgbClr val="B01B0B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</a:t>
            </a:r>
            <a:r>
              <a:rPr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画师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81735" y="3149600"/>
            <a:ext cx="5549900" cy="22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书籍封面、插图设计，图书商品摄影图、线稿生图、创意设计</a:t>
            </a:r>
          </a:p>
        </p:txBody>
      </p:sp>
      <p:sp>
        <p:nvSpPr>
          <p:cNvPr id="7" name="圆角矩形 6"/>
          <p:cNvSpPr/>
          <p:nvPr>
            <p:custDataLst>
              <p:tags r:id="rId2"/>
            </p:custDataLst>
          </p:nvPr>
        </p:nvSpPr>
        <p:spPr>
          <a:xfrm>
            <a:off x="958215" y="2172970"/>
            <a:ext cx="4941570" cy="7207885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Google Shape;148;p5"/>
          <p:cNvSpPr/>
          <p:nvPr>
            <p:custDataLst>
              <p:tags r:id="rId3"/>
            </p:custDataLst>
          </p:nvPr>
        </p:nvSpPr>
        <p:spPr>
          <a:xfrm>
            <a:off x="1138555" y="2319020"/>
            <a:ext cx="4554855" cy="751205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Microsoft YaHei Regular" panose="020B0702040204020203" charset="-122"/>
              <a:ea typeface="Microsoft YaHei Regular" panose="020B0702040204020203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81735" y="2379980"/>
            <a:ext cx="50920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zh-CN" altLang="en-US" sz="18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AI画师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智能创作，匹配图书科普标签</a:t>
            </a:r>
          </a:p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产出更懂出版物的封面插图设计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1181735" y="8458200"/>
            <a:ext cx="2915920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生成商品摄影图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无需布景、无需摄影设备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上传封面或随手拍即可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8"/>
          <a:srcRect l="25988" t="1717" r="21189" b="80174"/>
          <a:stretch>
            <a:fillRect/>
          </a:stretch>
        </p:blipFill>
        <p:spPr>
          <a:xfrm>
            <a:off x="1311910" y="7818755"/>
            <a:ext cx="552450" cy="542925"/>
          </a:xfrm>
          <a:prstGeom prst="roundRect">
            <a:avLst/>
          </a:prstGeom>
        </p:spPr>
      </p:pic>
      <p:sp>
        <p:nvSpPr>
          <p:cNvPr id="26" name="TextBox 7"/>
          <p:cNvSpPr txBox="1"/>
          <p:nvPr/>
        </p:nvSpPr>
        <p:spPr>
          <a:xfrm>
            <a:off x="1138555" y="4871720"/>
            <a:ext cx="2915920" cy="1145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科普内容插图</a:t>
            </a:r>
          </a:p>
          <a:p>
            <a:r>
              <a:rPr lang="zh-CN" altLang="en-US" b="1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丰富书内画面</a:t>
            </a:r>
            <a:endParaRPr lang="zh-CN" altLang="en-US" b="1" dirty="0">
              <a:solidFill>
                <a:srgbClr val="4B8A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摄影写实风格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手绘风格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科幻风格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8"/>
          <a:srcRect l="25988" t="1717" r="21189" b="80174"/>
          <a:stretch>
            <a:fillRect/>
          </a:stretch>
        </p:blipFill>
        <p:spPr>
          <a:xfrm>
            <a:off x="1181735" y="4203065"/>
            <a:ext cx="552450" cy="542925"/>
          </a:xfrm>
          <a:prstGeom prst="round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2417445" y="7402195"/>
            <a:ext cx="3275965" cy="229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创作于</a:t>
            </a:r>
            <a:r>
              <a:rPr lang="en-US" altLang="zh-CN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画师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520315" y="9138285"/>
            <a:ext cx="3275965" cy="229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创作于</a:t>
            </a:r>
            <a:r>
              <a:rPr lang="en-US" altLang="zh-CN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画师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88260" y="7635240"/>
            <a:ext cx="1472400" cy="14724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81805" y="7635240"/>
            <a:ext cx="1472400" cy="14724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88260" y="3658215"/>
            <a:ext cx="3140007" cy="23652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88260" y="6123940"/>
            <a:ext cx="1508760" cy="1137285"/>
          </a:xfrm>
          <a:prstGeom prst="rect">
            <a:avLst/>
          </a:prstGeom>
        </p:spPr>
      </p:pic>
      <p:pic>
        <p:nvPicPr>
          <p:cNvPr id="35" name="图片 34"/>
          <p:cNvPicPr/>
          <p:nvPr/>
        </p:nvPicPr>
        <p:blipFill>
          <a:blip r:embed="rId13"/>
          <a:stretch>
            <a:fillRect/>
          </a:stretch>
        </p:blipFill>
        <p:spPr>
          <a:xfrm>
            <a:off x="4244340" y="6123940"/>
            <a:ext cx="1483995" cy="1118235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959485" y="1623695"/>
            <a:ext cx="4940690" cy="414020"/>
            <a:chOff x="1530" y="2330"/>
            <a:chExt cx="4819" cy="652"/>
          </a:xfrm>
        </p:grpSpPr>
        <p:grpSp>
          <p:nvGrpSpPr>
            <p:cNvPr id="61" name="组合 60"/>
            <p:cNvGrpSpPr/>
            <p:nvPr/>
          </p:nvGrpSpPr>
          <p:grpSpPr>
            <a:xfrm>
              <a:off x="1530" y="2330"/>
              <a:ext cx="2345" cy="652"/>
              <a:chOff x="-6309" y="3065"/>
              <a:chExt cx="2345" cy="652"/>
            </a:xfrm>
          </p:grpSpPr>
          <p:sp>
            <p:nvSpPr>
              <p:cNvPr id="62" name="Google Shape;148;p5"/>
              <p:cNvSpPr/>
              <p:nvPr>
                <p:custDataLst>
                  <p:tags r:id="rId5"/>
                </p:custDataLst>
              </p:nvPr>
            </p:nvSpPr>
            <p:spPr>
              <a:xfrm>
                <a:off x="-6309" y="3114"/>
                <a:ext cx="2345" cy="554"/>
              </a:xfrm>
              <a:prstGeom prst="roundRect">
                <a:avLst>
                  <a:gd name="adj" fmla="val 16667"/>
                </a:avLst>
              </a:prstGeom>
              <a:solidFill>
                <a:srgbClr val="D1C18C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spcFirstLastPara="1" wrap="square" lIns="41771" tIns="20879" rIns="41771" bIns="20879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sz="825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100000">
                        <a:srgbClr val="EEC988"/>
                      </a:gs>
                      <a:gs pos="0">
                        <a:srgbClr val="CB954D"/>
                      </a:gs>
                    </a:gsLst>
                    <a:lin scaled="1"/>
                  </a:gradFill>
                  <a:effectLst/>
                  <a:uLnTx/>
                  <a:uFillTx/>
                  <a:latin typeface="Microsoft YaHei Regular" panose="020B0702040204020203" charset="-122"/>
                  <a:ea typeface="Microsoft YaHei Regular" panose="020B0702040204020203" charset="-122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-6256" y="3065"/>
                <a:ext cx="2240" cy="65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13</a:t>
                </a:r>
                <a:r>
                  <a:rPr lang="zh-CN" altLang="en-US" sz="1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个场景、</a:t>
                </a:r>
                <a:r>
                  <a:rPr lang="en-US" altLang="zh-CN" sz="1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300+</a:t>
                </a:r>
                <a:r>
                  <a:rPr lang="zh-CN" altLang="en-US" sz="1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作图风格</a:t>
                </a:r>
                <a:endParaRPr lang="zh-CN" alt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  <a:p>
                <a:pPr algn="ctr"/>
                <a:r>
                  <a:rPr lang="zh-CN" altLang="en-US" sz="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替代付费图库、素材网站、中低端插画师</a:t>
                </a: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4004" y="2330"/>
              <a:ext cx="2345" cy="652"/>
              <a:chOff x="-6309" y="3065"/>
              <a:chExt cx="2345" cy="652"/>
            </a:xfrm>
          </p:grpSpPr>
          <p:sp>
            <p:nvSpPr>
              <p:cNvPr id="65" name="Google Shape;148;p5"/>
              <p:cNvSpPr/>
              <p:nvPr>
                <p:custDataLst>
                  <p:tags r:id="rId4"/>
                </p:custDataLst>
              </p:nvPr>
            </p:nvSpPr>
            <p:spPr>
              <a:xfrm>
                <a:off x="-6309" y="3114"/>
                <a:ext cx="2345" cy="554"/>
              </a:xfrm>
              <a:prstGeom prst="roundRect">
                <a:avLst>
                  <a:gd name="adj" fmla="val 16667"/>
                </a:avLst>
              </a:prstGeom>
              <a:solidFill>
                <a:srgbClr val="D1C18C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spcFirstLastPara="1" wrap="square" lIns="41771" tIns="20879" rIns="41771" bIns="20879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sz="825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100000">
                        <a:srgbClr val="EEC988"/>
                      </a:gs>
                      <a:gs pos="0">
                        <a:srgbClr val="CB954D"/>
                      </a:gs>
                    </a:gsLst>
                    <a:lin scaled="1"/>
                  </a:gradFill>
                  <a:effectLst/>
                  <a:uLnTx/>
                  <a:uFillTx/>
                  <a:latin typeface="Microsoft YaHei Regular" panose="020B0702040204020203" charset="-122"/>
                  <a:ea typeface="Microsoft YaHei Regular" panose="020B0702040204020203" charset="-122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-6115" y="3065"/>
                <a:ext cx="1958" cy="65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自定义风格训练</a:t>
                </a:r>
                <a:endParaRPr lang="zh-CN" alt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  <a:p>
                <a:pPr algn="ctr"/>
                <a:r>
                  <a:rPr lang="zh-CN" altLang="en-US" sz="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满足风格个性化需要</a:t>
                </a:r>
              </a:p>
            </p:txBody>
          </p:sp>
        </p:grpSp>
      </p:grp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 rot="17100000">
            <a:off x="603250" y="1074420"/>
            <a:ext cx="720090" cy="72009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48055" y="788035"/>
            <a:ext cx="4951730" cy="8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拓展资源为书增彩</a:t>
            </a:r>
          </a:p>
          <a:p>
            <a:pPr lvl="0" algn="l">
              <a:buSzTx/>
            </a:pP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可高效制作您的有声书、点读书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730250" y="378460"/>
            <a:ext cx="2125980" cy="430530"/>
          </a:xfrm>
          <a:prstGeom prst="roundRect">
            <a:avLst>
              <a:gd name="adj" fmla="val 50000"/>
            </a:avLst>
          </a:prstGeom>
          <a:solidFill>
            <a:srgbClr val="B01B0B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</a:t>
            </a:r>
            <a:r>
              <a:rPr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数字创作编辑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59485" y="1623695"/>
            <a:ext cx="4940935" cy="414020"/>
            <a:chOff x="-6309" y="3065"/>
            <a:chExt cx="2345" cy="652"/>
          </a:xfrm>
        </p:grpSpPr>
        <p:sp>
          <p:nvSpPr>
            <p:cNvPr id="21" name="Google Shape;148;p5"/>
            <p:cNvSpPr/>
            <p:nvPr>
              <p:custDataLst>
                <p:tags r:id="rId4"/>
              </p:custDataLst>
            </p:nvPr>
          </p:nvSpPr>
          <p:spPr>
            <a:xfrm>
              <a:off x="-6309" y="3114"/>
              <a:ext cx="2345" cy="554"/>
            </a:xfrm>
            <a:prstGeom prst="roundRect">
              <a:avLst>
                <a:gd name="adj" fmla="val 16667"/>
              </a:avLst>
            </a:prstGeom>
            <a:solidFill>
              <a:srgbClr val="D1C18C">
                <a:alpha val="40000"/>
              </a:srgb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spcFirstLastPara="1" wrap="square" lIns="41771" tIns="20879" rIns="41771" bIns="20879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825" b="0" i="0" u="none" strike="noStrike" kern="0" cap="none" spc="0" normalizeH="0" baseline="0" noProof="0">
                <a:ln>
                  <a:noFill/>
                </a:ln>
                <a:gradFill>
                  <a:gsLst>
                    <a:gs pos="100000">
                      <a:srgbClr val="EEC988"/>
                    </a:gs>
                    <a:gs pos="0">
                      <a:srgbClr val="CB954D"/>
                    </a:gs>
                  </a:gsLst>
                  <a:lin scaled="1"/>
                </a:gradFill>
                <a:effectLst/>
                <a:uLnTx/>
                <a:uFillTx/>
                <a:latin typeface="Microsoft YaHei Regular" panose="020B0702040204020203" charset="-122"/>
                <a:ea typeface="Microsoft YaHei Regular" panose="020B0702040204020203" charset="-122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-6256" y="3065"/>
              <a:ext cx="2240" cy="6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分钟内定制化生成专属的有声书</a:t>
              </a:r>
            </a:p>
            <a:p>
              <a:pPr algn="ctr"/>
              <a:r>
                <a:rPr lang="zh-CN" alt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丰富的出版配音模板，多样化视角</a:t>
              </a:r>
            </a:p>
          </p:txBody>
        </p:sp>
      </p:grpSp>
      <p:sp>
        <p:nvSpPr>
          <p:cNvPr id="60" name="圆角矩形 59"/>
          <p:cNvSpPr/>
          <p:nvPr>
            <p:custDataLst>
              <p:tags r:id="rId2"/>
            </p:custDataLst>
          </p:nvPr>
        </p:nvSpPr>
        <p:spPr>
          <a:xfrm>
            <a:off x="958215" y="2148840"/>
            <a:ext cx="4941570" cy="7536815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7"/>
          <p:cNvSpPr txBox="1"/>
          <p:nvPr/>
        </p:nvSpPr>
        <p:spPr>
          <a:xfrm>
            <a:off x="1138555" y="8636706"/>
            <a:ext cx="2915920" cy="94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多样风格、严控质量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配图、配音一步到位</a:t>
            </a:r>
          </a:p>
          <a:p>
            <a:pPr>
              <a:lnSpc>
                <a:spcPct val="150000"/>
              </a:lnSpc>
            </a:pP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Google Shape;148;p5"/>
          <p:cNvSpPr/>
          <p:nvPr>
            <p:custDataLst>
              <p:tags r:id="rId3"/>
            </p:custDataLst>
          </p:nvPr>
        </p:nvSpPr>
        <p:spPr>
          <a:xfrm>
            <a:off x="1138555" y="2484325"/>
            <a:ext cx="4554855" cy="589280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Microsoft YaHei Regular" panose="020B0702040204020203" charset="-122"/>
              <a:ea typeface="Microsoft YaHei Regular" panose="020B0702040204020203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07440" y="2489405"/>
            <a:ext cx="468820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创作编辑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易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听书、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作者、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画师等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智能协同创作，匹配图书标签，做配音、出题、配好图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7"/>
          <a:srcRect l="25988" t="1717" r="21189" b="80174"/>
          <a:stretch>
            <a:fillRect/>
          </a:stretch>
        </p:blipFill>
        <p:spPr>
          <a:xfrm>
            <a:off x="1803925" y="8188360"/>
            <a:ext cx="494665" cy="485712"/>
          </a:xfrm>
          <a:prstGeom prst="round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7"/>
          <a:srcRect l="27342" t="53401" r="19835" b="28490"/>
          <a:stretch>
            <a:fillRect/>
          </a:stretch>
        </p:blipFill>
        <p:spPr>
          <a:xfrm>
            <a:off x="1261267" y="8188360"/>
            <a:ext cx="494665" cy="485712"/>
          </a:xfrm>
          <a:prstGeom prst="round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6583" y="8188360"/>
            <a:ext cx="466758" cy="485712"/>
          </a:xfrm>
          <a:prstGeom prst="round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9"/>
          <a:stretch>
            <a:fillRect/>
          </a:stretch>
        </p:blipFill>
        <p:spPr>
          <a:xfrm>
            <a:off x="1138555" y="3521710"/>
            <a:ext cx="4585335" cy="7626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38555" y="3160395"/>
            <a:ext cx="471424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kumimoji="1" lang="zh-CN" sz="1200" b="1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第一步：上传智能生成的书稿，选择您需要的配音模板</a:t>
            </a:r>
            <a:endParaRPr kumimoji="1" lang="zh-CN" altLang="zh-CN" sz="1200" b="1" dirty="0">
              <a:solidFill>
                <a:srgbClr val="B01B0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07440" y="4560570"/>
            <a:ext cx="45097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kumimoji="1" lang="zh-CN" altLang="en-US" sz="1200" b="1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第二步：</a:t>
            </a:r>
          </a:p>
          <a:p>
            <a:pPr algn="l"/>
            <a:r>
              <a:rPr kumimoji="1" lang="zh-CN" altLang="en-US" sz="1200" b="1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一键配音，可根据图书风格更换多种音色、语速等</a:t>
            </a:r>
          </a:p>
          <a:p>
            <a:pPr algn="l"/>
            <a:r>
              <a:rPr kumimoji="1" lang="zh-CN" altLang="en-US" sz="1200" b="1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并支持多角色对话，音频多样化调整更新</a:t>
            </a:r>
          </a:p>
        </p:txBody>
      </p:sp>
      <p:pic>
        <p:nvPicPr>
          <p:cNvPr id="13" name="图片 12"/>
          <p:cNvPicPr/>
          <p:nvPr/>
        </p:nvPicPr>
        <p:blipFill>
          <a:blip r:embed="rId10"/>
          <a:stretch>
            <a:fillRect/>
          </a:stretch>
        </p:blipFill>
        <p:spPr>
          <a:xfrm>
            <a:off x="1107440" y="5302885"/>
            <a:ext cx="4586605" cy="248729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294890" y="7790180"/>
            <a:ext cx="3429000" cy="299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仅供示意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 rot="17100000">
            <a:off x="603250" y="1074420"/>
            <a:ext cx="720090" cy="72009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48055" y="788035"/>
            <a:ext cx="4951730" cy="8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快速生成多样书评</a:t>
            </a:r>
          </a:p>
          <a:p>
            <a:pPr lvl="0" algn="l">
              <a:buSzTx/>
            </a:pP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您可以在电商平台这样推荐您的图书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730250" y="378460"/>
            <a:ext cx="2125980" cy="430530"/>
          </a:xfrm>
          <a:prstGeom prst="roundRect">
            <a:avLst>
              <a:gd name="adj" fmla="val 50000"/>
            </a:avLst>
          </a:prstGeom>
          <a:solidFill>
            <a:srgbClr val="B01B0B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</a:t>
            </a:r>
            <a:r>
              <a:rPr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书评编辑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959485" y="1623695"/>
            <a:ext cx="4940935" cy="414020"/>
            <a:chOff x="-6309" y="3065"/>
            <a:chExt cx="2345" cy="652"/>
          </a:xfrm>
        </p:grpSpPr>
        <p:sp>
          <p:nvSpPr>
            <p:cNvPr id="5" name="Google Shape;148;p5"/>
            <p:cNvSpPr/>
            <p:nvPr>
              <p:custDataLst>
                <p:tags r:id="rId4"/>
              </p:custDataLst>
            </p:nvPr>
          </p:nvSpPr>
          <p:spPr>
            <a:xfrm>
              <a:off x="-6309" y="3114"/>
              <a:ext cx="2345" cy="554"/>
            </a:xfrm>
            <a:prstGeom prst="roundRect">
              <a:avLst>
                <a:gd name="adj" fmla="val 16667"/>
              </a:avLst>
            </a:prstGeom>
            <a:solidFill>
              <a:srgbClr val="D1C18C">
                <a:alpha val="40000"/>
              </a:srgb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spcFirstLastPara="1" wrap="square" lIns="41771" tIns="20879" rIns="41771" bIns="20879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825" b="0" i="0" u="none" strike="noStrike" kern="0" cap="none" spc="0" normalizeH="0" baseline="0" noProof="0">
                <a:ln>
                  <a:noFill/>
                </a:ln>
                <a:gradFill>
                  <a:gsLst>
                    <a:gs pos="100000">
                      <a:srgbClr val="EEC988"/>
                    </a:gs>
                    <a:gs pos="0">
                      <a:srgbClr val="CB954D"/>
                    </a:gs>
                  </a:gsLst>
                  <a:lin scaled="1"/>
                </a:gradFill>
                <a:effectLst/>
                <a:uLnTx/>
                <a:uFillTx/>
                <a:latin typeface="Microsoft YaHei Regular" panose="020B0702040204020203" charset="-122"/>
                <a:ea typeface="Microsoft YaHei Regular" panose="020B0702040204020203" charset="-122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-6256" y="3065"/>
              <a:ext cx="2240" cy="6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分钟内生成</a:t>
              </a:r>
              <a:r>
                <a:rPr lang="en-US" altLang="zh-CN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5</a:t>
              </a: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篇不同角度的书评</a:t>
              </a:r>
            </a:p>
            <a:p>
              <a:pPr algn="ctr"/>
              <a:r>
                <a:rPr lang="zh-CN" alt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始终遵守写作要求与渠道标准，多样化视角</a:t>
              </a:r>
              <a:endParaRPr lang="en-US" altLang="zh-CN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7" name="圆角矩形 6"/>
          <p:cNvSpPr/>
          <p:nvPr>
            <p:custDataLst>
              <p:tags r:id="rId2"/>
            </p:custDataLst>
          </p:nvPr>
        </p:nvSpPr>
        <p:spPr>
          <a:xfrm>
            <a:off x="958215" y="2098040"/>
            <a:ext cx="4941570" cy="7536815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7"/>
          <a:srcRect l="26417" t="61731" r="17402" b="9451"/>
          <a:stretch>
            <a:fillRect/>
          </a:stretch>
        </p:blipFill>
        <p:spPr>
          <a:xfrm>
            <a:off x="1138555" y="3957320"/>
            <a:ext cx="620395" cy="607060"/>
          </a:xfrm>
          <a:prstGeom prst="roundRect">
            <a:avLst/>
          </a:prstGeom>
        </p:spPr>
      </p:pic>
      <p:sp>
        <p:nvSpPr>
          <p:cNvPr id="10" name="Google Shape;148;p5"/>
          <p:cNvSpPr/>
          <p:nvPr>
            <p:custDataLst>
              <p:tags r:id="rId3"/>
            </p:custDataLst>
          </p:nvPr>
        </p:nvSpPr>
        <p:spPr>
          <a:xfrm>
            <a:off x="1138555" y="2224405"/>
            <a:ext cx="4554855" cy="589280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Microsoft YaHei Regular" panose="020B0702040204020203" charset="-122"/>
              <a:ea typeface="Microsoft YaHei Regular" panose="020B0702040204020203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07440" y="2229485"/>
            <a:ext cx="46882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AI书评编辑、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画师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智能协同创作，匹配图书内容标签，写深度书评、配好图、做配音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049092" y="3422848"/>
            <a:ext cx="3644318" cy="1912571"/>
            <a:chOff x="1993" y="4196"/>
            <a:chExt cx="6429" cy="337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96" y="4196"/>
              <a:ext cx="2526" cy="3329"/>
            </a:xfrm>
            <a:prstGeom prst="rect">
              <a:avLst/>
            </a:prstGeom>
            <a:effectLst>
              <a:outerShdw blurRad="1651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993" y="4209"/>
              <a:ext cx="3526" cy="3361"/>
            </a:xfrm>
            <a:prstGeom prst="rect">
              <a:avLst/>
            </a:prstGeom>
            <a:effectLst>
              <a:outerShdw blurRad="165100" dist="38100" algn="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3" name="文本框 22"/>
          <p:cNvSpPr txBox="1"/>
          <p:nvPr/>
        </p:nvSpPr>
        <p:spPr>
          <a:xfrm>
            <a:off x="1185545" y="3057525"/>
            <a:ext cx="471424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kumimoji="1" lang="zh-CN" sz="1200" b="1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第一步：输入您的书评创作要求选择想要的书评风格</a:t>
            </a:r>
            <a:endParaRPr kumimoji="1" lang="zh-CN" altLang="zh-CN" sz="1200" b="1" dirty="0">
              <a:solidFill>
                <a:srgbClr val="B01B0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85875" y="5808345"/>
            <a:ext cx="45097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kumimoji="1" lang="zh-CN" altLang="en-US" sz="1200" b="1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第二步：</a:t>
            </a:r>
          </a:p>
          <a:p>
            <a:pPr algn="l"/>
            <a:r>
              <a:rPr kumimoji="1" lang="zh-CN" altLang="en-US" sz="1200" b="1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生成完毕可随时查看、润色、扩写、续写、改写</a:t>
            </a:r>
          </a:p>
          <a:p>
            <a:pPr algn="l"/>
            <a:r>
              <a:rPr kumimoji="1" lang="zh-CN" altLang="en-US" sz="1200" b="1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一键发送至社交平台为本书营造口碑，让您的书众所周知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7"/>
          <a:srcRect l="26417" t="61731" r="17402" b="9451"/>
          <a:stretch>
            <a:fillRect/>
          </a:stretch>
        </p:blipFill>
        <p:spPr>
          <a:xfrm>
            <a:off x="1217295" y="7381240"/>
            <a:ext cx="620395" cy="607060"/>
          </a:xfrm>
          <a:prstGeom prst="roundRect">
            <a:avLst/>
          </a:prstGeom>
        </p:spPr>
      </p:pic>
      <p:pic>
        <p:nvPicPr>
          <p:cNvPr id="26" name="图片 25"/>
          <p:cNvPicPr/>
          <p:nvPr/>
        </p:nvPicPr>
        <p:blipFill>
          <a:blip r:embed="rId10"/>
          <a:stretch>
            <a:fillRect/>
          </a:stretch>
        </p:blipFill>
        <p:spPr>
          <a:xfrm>
            <a:off x="2186940" y="6679565"/>
            <a:ext cx="3449320" cy="24136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 rot="17100000">
            <a:off x="603250" y="1074420"/>
            <a:ext cx="720090" cy="72009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48055" y="788035"/>
            <a:ext cx="4951730" cy="8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快速产出种草文案</a:t>
            </a:r>
          </a:p>
          <a:p>
            <a:pPr lvl="0" algn="l">
              <a:buSzTx/>
            </a:pP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您可以在各大平台这样营销您的图书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730250" y="378460"/>
            <a:ext cx="2125980" cy="430530"/>
          </a:xfrm>
          <a:prstGeom prst="roundRect">
            <a:avLst>
              <a:gd name="adj" fmla="val 50000"/>
            </a:avLst>
          </a:prstGeom>
          <a:solidFill>
            <a:srgbClr val="B01B0B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</a:t>
            </a:r>
            <a:r>
              <a:rPr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新媒体编辑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59485" y="1623695"/>
            <a:ext cx="4940935" cy="414020"/>
            <a:chOff x="-6309" y="3065"/>
            <a:chExt cx="2345" cy="652"/>
          </a:xfrm>
        </p:grpSpPr>
        <p:sp>
          <p:nvSpPr>
            <p:cNvPr id="21" name="Google Shape;148;p5"/>
            <p:cNvSpPr/>
            <p:nvPr>
              <p:custDataLst>
                <p:tags r:id="rId4"/>
              </p:custDataLst>
            </p:nvPr>
          </p:nvSpPr>
          <p:spPr>
            <a:xfrm>
              <a:off x="-6309" y="3114"/>
              <a:ext cx="2345" cy="554"/>
            </a:xfrm>
            <a:prstGeom prst="roundRect">
              <a:avLst>
                <a:gd name="adj" fmla="val 16667"/>
              </a:avLst>
            </a:prstGeom>
            <a:solidFill>
              <a:srgbClr val="D1C18C">
                <a:alpha val="40000"/>
              </a:srgb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spcFirstLastPara="1" wrap="square" lIns="41771" tIns="20879" rIns="41771" bIns="20879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825" b="0" i="0" u="none" strike="noStrike" kern="0" cap="none" spc="0" normalizeH="0" baseline="0" noProof="0">
                <a:ln>
                  <a:noFill/>
                </a:ln>
                <a:gradFill>
                  <a:gsLst>
                    <a:gs pos="100000">
                      <a:srgbClr val="EEC988"/>
                    </a:gs>
                    <a:gs pos="0">
                      <a:srgbClr val="CB954D"/>
                    </a:gs>
                  </a:gsLst>
                  <a:lin scaled="1"/>
                </a:gradFill>
                <a:effectLst/>
                <a:uLnTx/>
                <a:uFillTx/>
                <a:latin typeface="Microsoft YaHei Regular" panose="020B0702040204020203" charset="-122"/>
                <a:ea typeface="Microsoft YaHei Regular" panose="020B0702040204020203" charset="-122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-6256" y="3065"/>
              <a:ext cx="2240" cy="6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分钟内生成符合平台特性的营销文案</a:t>
              </a:r>
            </a:p>
            <a:p>
              <a:pPr algn="ctr"/>
              <a:r>
                <a:rPr lang="zh-CN" alt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紧贴各平台的营销爆款逻辑</a:t>
              </a:r>
            </a:p>
          </p:txBody>
        </p:sp>
      </p:grpSp>
      <p:sp>
        <p:nvSpPr>
          <p:cNvPr id="60" name="圆角矩形 59"/>
          <p:cNvSpPr/>
          <p:nvPr>
            <p:custDataLst>
              <p:tags r:id="rId2"/>
            </p:custDataLst>
          </p:nvPr>
        </p:nvSpPr>
        <p:spPr>
          <a:xfrm>
            <a:off x="958215" y="2223770"/>
            <a:ext cx="4941570" cy="724916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7"/>
          <p:cNvSpPr txBox="1"/>
          <p:nvPr/>
        </p:nvSpPr>
        <p:spPr>
          <a:xfrm>
            <a:off x="1138555" y="7977505"/>
            <a:ext cx="2915920" cy="94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多样风格、严控质量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配图、配音一步到位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人民日报风、豆瓣风，各种风格随心驾驭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2417445" y="7241540"/>
            <a:ext cx="3275965" cy="229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创作于</a:t>
            </a:r>
            <a:r>
              <a:rPr lang="en-US" altLang="zh-CN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新媒体编辑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rcRect l="26417" t="61731" r="17402" b="9451"/>
          <a:stretch>
            <a:fillRect/>
          </a:stretch>
        </p:blipFill>
        <p:spPr>
          <a:xfrm>
            <a:off x="1138555" y="7562215"/>
            <a:ext cx="494665" cy="483870"/>
          </a:xfrm>
          <a:prstGeom prst="roundRect">
            <a:avLst/>
          </a:prstGeom>
        </p:spPr>
      </p:pic>
      <p:sp>
        <p:nvSpPr>
          <p:cNvPr id="17" name="Google Shape;148;p5"/>
          <p:cNvSpPr/>
          <p:nvPr>
            <p:custDataLst>
              <p:tags r:id="rId3"/>
            </p:custDataLst>
          </p:nvPr>
        </p:nvSpPr>
        <p:spPr>
          <a:xfrm>
            <a:off x="1138555" y="2350135"/>
            <a:ext cx="4554855" cy="589280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Microsoft YaHei Regular" panose="020B0702040204020203" charset="-122"/>
              <a:ea typeface="Microsoft YaHei Regular" panose="020B0702040204020203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07440" y="2355215"/>
            <a:ext cx="46882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AI新媒体编辑、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画师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智能协同创作，匹配图书内容标签，写图书种草文案，配好图，促销量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559810" y="9128125"/>
            <a:ext cx="2133600" cy="229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创作于</a:t>
            </a:r>
            <a:r>
              <a:rPr lang="en-US" altLang="zh-CN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画师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79625" y="3047365"/>
            <a:ext cx="3613785" cy="1403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79625" y="4554855"/>
            <a:ext cx="3613785" cy="2488565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10"/>
          <a:stretch>
            <a:fillRect/>
          </a:stretch>
        </p:blipFill>
        <p:spPr>
          <a:xfrm>
            <a:off x="3816985" y="7549515"/>
            <a:ext cx="1876425" cy="141351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50620" y="3273743"/>
            <a:ext cx="482400" cy="482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99415" y="578485"/>
            <a:ext cx="6240013" cy="1244600"/>
            <a:chOff x="629" y="1096"/>
            <a:chExt cx="9827" cy="1960"/>
          </a:xfrm>
        </p:grpSpPr>
        <p:sp>
          <p:nvSpPr>
            <p:cNvPr id="33" name="Google Shape;87;p2"/>
            <p:cNvSpPr txBox="1"/>
            <p:nvPr>
              <p:custDataLst>
                <p:tags r:id="rId2"/>
              </p:custDataLst>
            </p:nvPr>
          </p:nvSpPr>
          <p:spPr>
            <a:xfrm>
              <a:off x="1466" y="1679"/>
              <a:ext cx="8990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本书定制核心资源服务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34" name="同心圆 3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59080" y="1859280"/>
          <a:ext cx="6299835" cy="71628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831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2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488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16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59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5470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服务项目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B01B0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项目介绍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B01B0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出版社</a:t>
                      </a:r>
                    </a:p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工作内容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B01B0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数传</a:t>
                      </a:r>
                    </a:p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工作内容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B01B0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3950">
                <a:tc>
                  <a:txBody>
                    <a:bodyPr/>
                    <a:lstStyle/>
                    <a:p>
                      <a:pPr algn="ctr" defTabSz="755650" fontAlgn="ctr">
                        <a:lnSpc>
                          <a:spcPct val="150000"/>
                        </a:lnSpc>
                        <a:buSzTx/>
                        <a:buNone/>
                      </a:pPr>
                      <a:r>
                        <a:rPr kumimoji="1" lang="zh-CN" altLang="en-US" sz="1000" b="1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图书语料库</a:t>
                      </a:r>
                      <a:endParaRPr kumimoji="1" lang="zh-CN" altLang="en-US" sz="1000" b="1" u="none" strike="noStrike" kern="1200" dirty="0">
                        <a:solidFill>
                          <a:srgbClr val="B01B0B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755650" fontAlgn="ctr">
                        <a:lnSpc>
                          <a:spcPct val="150000"/>
                        </a:lnSpc>
                        <a:buSzTx/>
                      </a:pPr>
                      <a:r>
                        <a:rPr kumimoji="1" lang="zh-CN" altLang="en-US" sz="1000" b="1" u="none" strike="noStrike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知识精华拆拆看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buSzTx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以纸质图书的原始素材为基础，运用</a:t>
                      </a:r>
                      <a:r>
                        <a:rPr lang="en-US" altLang="zh-CN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AIGC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技术深度拆解图书内容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，为出版社打造大模型可读的图书文档、插图库、图书简介、总结、书内金句、知识图谱、人物关系图等内容。丰富图书数字资源的同时，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为后续数字化出版和多媒体开发提供坚实基础</a:t>
                      </a:r>
                      <a:endParaRPr lang="zh-CN" altLang="en-US" sz="800" dirty="0">
                        <a:effectLst/>
                        <a:highlight>
                          <a:srgbClr val="FF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提供完整版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电子样张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提供拆书知识库</a:t>
                      </a:r>
                    </a:p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AIGC+</a:t>
                      </a:r>
                      <a:r>
                        <a:rPr lang="zh-CN" altLang="en-US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人工耗时</a:t>
                      </a:r>
                      <a:r>
                        <a:rPr lang="en-US" altLang="zh-CN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小时</a:t>
                      </a:r>
                    </a:p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知识准确率达</a:t>
                      </a:r>
                      <a:r>
                        <a:rPr lang="en-US" altLang="zh-CN" sz="7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95%</a:t>
                      </a:r>
                      <a:r>
                        <a:rPr lang="zh-CN" altLang="en-US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以上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5185"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一书一模型</a:t>
                      </a:r>
                      <a:endParaRPr lang="zh-CN" altLang="en-US" sz="1000" b="1" u="none" strike="noStrike" dirty="0">
                        <a:solidFill>
                          <a:srgbClr val="B01B0B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宇宙百科大模型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buSzTx/>
                      </a:pP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定制化专属训练模型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精准学习书中内容，为图书注入更强的互动性和趣味性，吸引更多读者，提升图书的市场竞争力和传播力，同时也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为出版社拓展数字内容产品线提供有力支持</a:t>
                      </a:r>
                      <a:endParaRPr lang="zh-CN" altLang="en-US" sz="800" b="1" u="sng" dirty="0">
                        <a:effectLst/>
                        <a:highlight>
                          <a:srgbClr val="FF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提供训练模型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8060"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1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交互式检索</a:t>
                      </a: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高阶探索家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>
                        <a:lnSpc>
                          <a:spcPct val="120000"/>
                        </a:lnSpc>
                        <a:buClrTx/>
                        <a:buSzTx/>
                        <a:buFontTx/>
                      </a:pP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专属数字人</a:t>
                      </a:r>
                      <a:r>
                        <a:rPr lang="en-US" altLang="zh-CN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高阶探索家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为读者7*24小时在线解答疑问，契合读者兴趣人设，以有趣互动形式和个性化学习体验，帮助读者探索知识，增加读者对图书的回馈渠道，提升读者满意度和忠诚度，也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为出版社积累宝贵的读者数据</a:t>
                      </a:r>
                      <a:endParaRPr lang="zh-CN" altLang="en-US" sz="800" b="1" u="sng" dirty="0">
                        <a:effectLst/>
                        <a:highlight>
                          <a:srgbClr val="FF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5565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提供数字人服务</a:t>
                      </a:r>
                      <a:endParaRPr lang="zh-CN" altLang="en-US" sz="9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4415">
                <a:tc rowSpan="4"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图书相关</a:t>
                      </a: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1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资源</a:t>
                      </a: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生成和搜索</a:t>
                      </a: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600" b="1" u="sng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根据编辑需求</a:t>
                      </a: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600" b="1" u="sng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按需选用</a:t>
                      </a:r>
                      <a:endParaRPr lang="zh-CN" altLang="en-US" sz="1000" b="1" dirty="0">
                        <a:solidFill>
                          <a:srgbClr val="B01B0B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en-US" sz="1000" b="1" dirty="0">
                        <a:solidFill>
                          <a:srgbClr val="B01B0B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科普趣味互动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buSzTx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AI问书应用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将图书升级为互动教育工具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，数字人承担本书专属的内容讲解助手角色，能够即时解析书中复杂知识概念，提供精准的问答服务，也能根据读者的阅读习惯进行个性化的内容推荐，带来更加丰富且有趣的图书阅读体验</a:t>
                      </a:r>
                      <a:endParaRPr lang="zh-CN" altLang="en-US" sz="800" dirty="0">
                        <a:effectLst/>
                        <a:highlight>
                          <a:srgbClr val="FF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5565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en-US" altLang="zh-CN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问书应用</a:t>
                      </a:r>
                      <a:endParaRPr lang="zh-CN" altLang="en-US" sz="9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42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宇宙知识图谱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en-US" altLang="zh-CN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思维导图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，将书中的知识点结构化梳理，以直观、逻辑清晰的方式呈现，帮助读者更好地理解和记忆信息，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激发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青少年读者的创造力和批判性思维的同时，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提升图书的教育价值和知识传播效果</a:t>
                      </a:r>
                      <a:endParaRPr lang="zh-CN" altLang="en-US" sz="800" dirty="0">
                        <a:effectLst/>
                        <a:highlight>
                          <a:srgbClr val="FF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提供完整版</a:t>
                      </a:r>
                    </a:p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电子样张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en-US" altLang="zh-CN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思维导图</a:t>
                      </a:r>
                      <a:endParaRPr lang="zh-CN" altLang="en-US" sz="900" u="none" strike="noStrike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0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AI科技动态</a:t>
                      </a:r>
                      <a:endParaRPr lang="en-US" altLang="zh-CN" sz="10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en-US" altLang="zh-CN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匹配资讯服务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 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凭借大数据分析与智能算法，为读者定制精准推荐天文宇宙新发现的最新资讯，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提升图书的时效性和吸引力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。（预计</a:t>
                      </a:r>
                      <a:r>
                        <a:rPr lang="en-US" altLang="zh-CN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月上线）</a:t>
                      </a: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en-US" altLang="zh-CN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</a:t>
                      </a: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匹配资讯</a:t>
                      </a:r>
                    </a:p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服务</a:t>
                      </a:r>
                      <a:endParaRPr lang="zh-CN" altLang="en-US" sz="900" u="none" strike="noStrike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909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智能点读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全新升级智能点读书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，可一键生成多角色点读语音，适用于没有配套音频的书籍。读者可以点击可点读区域，播放区域对应的音频，趣味交互，寓教于乐，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降低出版社音频制作成本</a:t>
                      </a:r>
                      <a:r>
                        <a:rPr lang="zh-CN" altLang="en-US" sz="800" b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，同时提升了图书的趣味性和可读性</a:t>
                      </a:r>
                      <a:endParaRPr lang="zh-CN" altLang="en-US" sz="800" b="0" dirty="0">
                        <a:effectLst/>
                        <a:highlight>
                          <a:srgbClr val="FF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5565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提供完整版</a:t>
                      </a:r>
                    </a:p>
                    <a:p>
                      <a:pPr marL="0" marR="0" lvl="0" indent="0" algn="ctr" defTabSz="75565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电子样张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5565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提供智能体服务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77850" y="535940"/>
            <a:ext cx="4548505" cy="1244600"/>
            <a:chOff x="629" y="1096"/>
            <a:chExt cx="7163" cy="1960"/>
          </a:xfrm>
        </p:grpSpPr>
        <p:grpSp>
          <p:nvGrpSpPr>
            <p:cNvPr id="16" name="组合 15"/>
            <p:cNvGrpSpPr/>
            <p:nvPr/>
          </p:nvGrpSpPr>
          <p:grpSpPr>
            <a:xfrm>
              <a:off x="1466" y="1679"/>
              <a:ext cx="6326" cy="1232"/>
              <a:chOff x="1697" y="4435"/>
              <a:chExt cx="6445" cy="1232"/>
            </a:xfrm>
          </p:grpSpPr>
          <p:sp>
            <p:nvSpPr>
              <p:cNvPr id="17" name="Google Shape;87;p2"/>
              <p:cNvSpPr txBox="1"/>
              <p:nvPr/>
            </p:nvSpPr>
            <p:spPr>
              <a:xfrm>
                <a:off x="1697" y="4435"/>
                <a:ext cx="6445" cy="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本书概述</a:t>
                </a:r>
              </a:p>
            </p:txBody>
          </p:sp>
          <p:sp>
            <p:nvSpPr>
              <p:cNvPr id="90" name="Google Shape;87;p2"/>
              <p:cNvSpPr txBox="1"/>
              <p:nvPr/>
            </p:nvSpPr>
            <p:spPr>
              <a:xfrm>
                <a:off x="1745" y="5351"/>
                <a:ext cx="3546" cy="3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di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800" b="0" i="0" cap="all" dirty="0">
                    <a:solidFill>
                      <a:srgbClr val="333333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Overview of the Book</a:t>
                </a:r>
                <a:endParaRPr lang="en-US" altLang="zh-CN" sz="800" b="0" i="0" cap="all" dirty="0">
                  <a:solidFill>
                    <a:srgbClr val="333333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  <a:sym typeface="Maven Pro SemiBold"/>
                </a:endParaRPr>
              </a:p>
            </p:txBody>
          </p:sp>
        </p:grpSp>
        <p:sp>
          <p:nvSpPr>
            <p:cNvPr id="36" name="同心圆 35"/>
            <p:cNvSpPr/>
            <p:nvPr/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Google Shape;86;p2"/>
          <p:cNvSpPr/>
          <p:nvPr>
            <p:custDataLst>
              <p:tags r:id="rId1"/>
            </p:custDataLst>
          </p:nvPr>
        </p:nvSpPr>
        <p:spPr>
          <a:xfrm>
            <a:off x="549275" y="1917700"/>
            <a:ext cx="5898515" cy="1036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B29E5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《图说宇宙奇观》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2994" y="2656840"/>
            <a:ext cx="2512013" cy="3585600"/>
          </a:xfrm>
          <a:prstGeom prst="rect">
            <a:avLst/>
          </a:prstGeom>
          <a:effectLst>
            <a:outerShdw blurRad="355600" dist="38100" algn="l" rotWithShape="0">
              <a:prstClr val="black">
                <a:alpha val="28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0" y="6924675"/>
            <a:ext cx="6872605" cy="2997200"/>
          </a:xfrm>
          <a:prstGeom prst="rect">
            <a:avLst/>
          </a:prstGeom>
          <a:solidFill>
            <a:srgbClr val="D1C18C"/>
          </a:solidFill>
          <a:ln w="25400" cap="flat" cmpd="sng">
            <a:noFill/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9275" y="7138512"/>
            <a:ext cx="596582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en-US" altLang="zh-CN" sz="1200" b="1" i="0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200" b="1" i="0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选题策划编辑智能生成</a:t>
            </a:r>
            <a:r>
              <a:rPr lang="zh-CN" altLang="en-US" sz="1200" b="1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本书分析报告：</a:t>
            </a:r>
          </a:p>
          <a:p>
            <a:pPr marL="0" indent="0">
              <a:lnSpc>
                <a:spcPct val="150000"/>
              </a:lnSpc>
            </a:pPr>
            <a:r>
              <a:rPr lang="zh-CN" altLang="en-US" sz="900" b="1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方向洞察：</a:t>
            </a:r>
            <a:r>
              <a:rPr lang="zh-CN" altLang="en-US" sz="900" b="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当前</a:t>
            </a:r>
            <a:r>
              <a:rPr lang="zh-CN" altLang="en-US" sz="900" b="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天文学技术的进步和大众对宇宙探索热情的增加，市场对易于理解且视觉冲击力强的天文科普书籍有着巨大需求。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本书旨在通过图文并茂的形式，全面展示宇宙中令人惊叹的自然景观和天文现象，帮助读者领略宇宙的壮丽和神秘，激发对科学的好奇心和探索宇宙的兴趣，同时本书也</a:t>
            </a:r>
            <a:r>
              <a:rPr lang="zh-CN" altLang="en-US" sz="900" b="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填补了市场上图文并茂形式宇宙科普图书的空缺。</a:t>
            </a:r>
          </a:p>
          <a:p>
            <a:pPr marL="0" indent="0">
              <a:lnSpc>
                <a:spcPct val="150000"/>
              </a:lnSpc>
            </a:pPr>
            <a:r>
              <a:rPr lang="zh-CN" altLang="en-US" sz="9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亮点优势解析：</a:t>
            </a:r>
          </a:p>
          <a:p>
            <a:pPr marL="0" indent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900" b="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创新性：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新颖的图文并茂形式结合</a:t>
            </a:r>
            <a:r>
              <a:rPr lang="zh-CN" altLang="en-US" sz="900" b="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高质量的天文图像，让读者在视觉和知识上同时获得满足。</a:t>
            </a:r>
          </a:p>
          <a:p>
            <a:pPr marL="0" indent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900" b="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读者吸引力：展示宇宙壮丽景观和神秘现象，激发读者科学探索欲，符合当下社会对科普知识的需求及情感共鸣。</a:t>
            </a:r>
          </a:p>
          <a:p>
            <a:pPr marL="0" indent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900" b="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深度与广度：涵盖多种天文现象和宇宙景观，从星系、恒星到行星、黑洞，形成完整的宇宙知识体系。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70229" y="8960940"/>
            <a:ext cx="5856605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zh-CN" altLang="en-US" sz="1200" b="1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读者人群关键词：</a:t>
            </a:r>
          </a:p>
          <a:p>
            <a:pPr marL="0" indent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天文学、宇宙探索、视觉冲击、科普书籍、科学好奇心、知识获取、图文并茂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l="24659" t="59249" r="21247" b="14237"/>
          <a:stretch>
            <a:fillRect/>
          </a:stretch>
        </p:blipFill>
        <p:spPr>
          <a:xfrm>
            <a:off x="628834" y="6560290"/>
            <a:ext cx="619760" cy="583565"/>
          </a:xfrm>
          <a:prstGeom prst="roundRect">
            <a:avLst/>
          </a:prstGeom>
        </p:spPr>
      </p:pic>
      <p:sp>
        <p:nvSpPr>
          <p:cNvPr id="162" name="Speech Bubble: Rectangle with Corners Rounded 161"/>
          <p:cNvSpPr/>
          <p:nvPr/>
        </p:nvSpPr>
        <p:spPr>
          <a:xfrm>
            <a:off x="1665605" y="6581775"/>
            <a:ext cx="4741545" cy="577215"/>
          </a:xfrm>
          <a:prstGeom prst="wedgeRoundRectCallout">
            <a:avLst>
              <a:gd name="adj1" fmla="val -57094"/>
              <a:gd name="adj2" fmla="val 16446"/>
              <a:gd name="adj3" fmla="val 16667"/>
            </a:avLst>
          </a:prstGeom>
          <a:solidFill>
            <a:srgbClr val="B01B0B"/>
          </a:solidFill>
          <a:ln w="222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5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您可以通过</a:t>
            </a:r>
            <a:r>
              <a:rPr lang="zh-CN" altLang="en-US" sz="10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en-US" altLang="zh-CN" sz="10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</a:t>
            </a:r>
            <a:r>
              <a:rPr lang="zh-CN" altLang="en-US" sz="10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选题策划”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数字员工，在选题时输入以下标签、关键词</a:t>
            </a:r>
          </a:p>
          <a:p>
            <a:pPr marL="0" indent="0">
              <a:lnSpc>
                <a:spcPct val="15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获取选题报告的基础构成部分。预计节约时间：</a:t>
            </a:r>
            <a:r>
              <a:rPr lang="en-US" altLang="zh-CN" sz="10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sz="10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分钟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（根据书目浮动）</a:t>
            </a:r>
            <a:endParaRPr lang="zh-CN" altLang="en-US" sz="1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99415" y="578485"/>
            <a:ext cx="6240013" cy="1244600"/>
            <a:chOff x="629" y="1096"/>
            <a:chExt cx="9827" cy="1960"/>
          </a:xfrm>
        </p:grpSpPr>
        <p:sp>
          <p:nvSpPr>
            <p:cNvPr id="33" name="Google Shape;87;p2"/>
            <p:cNvSpPr txBox="1"/>
            <p:nvPr>
              <p:custDataLst>
                <p:tags r:id="rId2"/>
              </p:custDataLst>
            </p:nvPr>
          </p:nvSpPr>
          <p:spPr>
            <a:xfrm>
              <a:off x="1466" y="1679"/>
              <a:ext cx="8990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本书定制核心资源服务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34" name="同心圆 3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59080" y="2272665"/>
          <a:ext cx="6299835" cy="395097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831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2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488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16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59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5470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服务项目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B01B0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项目介绍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B01B0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出版社</a:t>
                      </a:r>
                    </a:p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工作内容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B01B0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数传</a:t>
                      </a:r>
                    </a:p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工作内容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B01B0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9630">
                <a:tc rowSpan="4"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u="sng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AIGC</a:t>
                      </a:r>
                      <a:r>
                        <a:rPr lang="zh-CN" altLang="en-US" sz="1000" b="1" u="sng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内容</a:t>
                      </a: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u="sng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个性化服务</a:t>
                      </a: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600" b="1" u="sng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根据编辑需求</a:t>
                      </a:r>
                      <a:endParaRPr lang="zh-CN" altLang="en-US" sz="600" b="1" u="sng" dirty="0">
                        <a:solidFill>
                          <a:srgbClr val="B01B0B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600" b="1" u="sng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按需选用</a:t>
                      </a:r>
                      <a:endParaRPr lang="zh-CN" altLang="en-US" sz="600" b="1" u="sng" dirty="0">
                        <a:solidFill>
                          <a:srgbClr val="B01B0B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宇宙知识百科</a:t>
                      </a:r>
                      <a:endParaRPr lang="en-US" altLang="zh-CN" sz="10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宇宙知识科普智能体</a:t>
                      </a:r>
                      <a:r>
                        <a:rPr lang="zh-CN" altLang="en-US" sz="800" b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快速准确地提供宇宙起源、星系构成等内容，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帮助读者感受星际探索乐趣，丰富图书的科普功能，提升图书的科学性和权威性，吸引更多天文爱好者和科普读者，</a:t>
                      </a:r>
                      <a:r>
                        <a:rPr lang="zh-CN" altLang="en-US" sz="800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为出版社拓展科普出版市场提供有力支持</a:t>
                      </a:r>
                      <a:endParaRPr lang="zh-CN" altLang="en-US" sz="800" u="sng" dirty="0">
                        <a:effectLst/>
                        <a:highlight>
                          <a:srgbClr val="FF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无</a:t>
                      </a:r>
                      <a:endParaRPr lang="zh-CN" altLang="en-US" sz="9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提供智能体服务</a:t>
                      </a:r>
                      <a:endParaRPr lang="zh-CN" altLang="en-US" sz="900" u="none" strike="noStrike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94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小行星档案</a:t>
                      </a:r>
                      <a:endParaRPr lang="en-US" altLang="zh-CN" sz="10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小行星科普智能体</a:t>
                      </a:r>
                      <a:r>
                        <a:rPr lang="zh-CN" altLang="en-US" sz="800" b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能够根据读者的输入，快速准确地提供小行星的编号、命名、发现人、元素构成、形状特点等内容，帮助读者掌握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小行星相关信息，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进一步细化科普内容，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提升图书专业性和深度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，满足读者对天文知识的精细化需求</a:t>
                      </a:r>
                      <a:endParaRPr lang="zh-CN" altLang="en-US" sz="800" dirty="0">
                        <a:effectLst/>
                        <a:highlight>
                          <a:srgbClr val="FF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无</a:t>
                      </a:r>
                      <a:endParaRPr lang="zh-CN" altLang="en-US" sz="9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提供智能体服务</a:t>
                      </a:r>
                      <a:endParaRPr lang="zh-CN" altLang="en-US" sz="900" u="none" strike="noStrike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43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爸爸妈妈讲故事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</a:pPr>
                      <a:r>
                        <a:rPr lang="zh-CN" altLang="en-US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爸妈录制自己的声音，</a:t>
                      </a:r>
                      <a:r>
                        <a:rPr lang="en-US" altLang="zh-CN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解析后可生成专属音色，</a:t>
                      </a:r>
                      <a:r>
                        <a:rPr lang="zh-CN" altLang="en-US" sz="800" b="1" u="sng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制作独一无二的亲子伴读资源</a:t>
                      </a:r>
                      <a:r>
                        <a:rPr lang="zh-CN" altLang="en-US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，降低父母伴读门槛，拉近与孩子的距离，</a:t>
                      </a:r>
                      <a:r>
                        <a:rPr lang="zh-CN" altLang="en-US" sz="800" b="1" u="sng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丰富图书产品形态</a:t>
                      </a:r>
                      <a:endParaRPr lang="zh-CN" altLang="en-US" sz="800" kern="1200" dirty="0">
                        <a:effectLst/>
                        <a:highlight>
                          <a:srgbClr val="FF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6350" marR="6350" marT="635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en-US" altLang="zh-CN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应用</a:t>
                      </a: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20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宇宙知识问答赛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en-US" altLang="zh-CN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脑洞解答室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，用科学知识解答读者的奇思妙想，为图书增添趣味性和知识性，吸引更多儿童和青少年读者，同时也为出版社树立创新、有趣的出版品牌形象</a:t>
                      </a:r>
                      <a:endParaRPr lang="zh-CN" altLang="en-US" sz="800" dirty="0">
                        <a:effectLst/>
                        <a:highlight>
                          <a:srgbClr val="FF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无</a:t>
                      </a:r>
                      <a:endParaRPr lang="zh-CN" altLang="en-US" sz="9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提供多种</a:t>
                      </a:r>
                      <a:endParaRPr lang="zh-CN" altLang="en-US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智能体服务</a:t>
                      </a:r>
                      <a:endParaRPr lang="zh-CN" altLang="en-US" sz="900" u="none" strike="noStrike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99415" y="578485"/>
            <a:ext cx="6240013" cy="1244600"/>
            <a:chOff x="629" y="1096"/>
            <a:chExt cx="9827" cy="1960"/>
          </a:xfrm>
        </p:grpSpPr>
        <p:sp>
          <p:nvSpPr>
            <p:cNvPr id="33" name="Google Shape;87;p2"/>
            <p:cNvSpPr txBox="1"/>
            <p:nvPr>
              <p:custDataLst>
                <p:tags r:id="rId2"/>
              </p:custDataLst>
            </p:nvPr>
          </p:nvSpPr>
          <p:spPr>
            <a:xfrm>
              <a:off x="1466" y="1679"/>
              <a:ext cx="8990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本书定制核心资源服务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34" name="同心圆 3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34987943"/>
              </p:ext>
            </p:extLst>
          </p:nvPr>
        </p:nvGraphicFramePr>
        <p:xfrm>
          <a:off x="454660" y="2197100"/>
          <a:ext cx="6184900" cy="727202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346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2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3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870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非</a:t>
                      </a: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服务项目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B01B0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项目介绍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B01B0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出版社</a:t>
                      </a:r>
                    </a:p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工作内容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B01B0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数传</a:t>
                      </a:r>
                    </a:p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工作内容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B01B0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0810">
                <a:tc>
                  <a:txBody>
                    <a:bodyPr/>
                    <a:lstStyle/>
                    <a:p>
                      <a:pPr algn="ctr" defTabSz="755650" fontAlgn="ctr">
                        <a:lnSpc>
                          <a:spcPct val="150000"/>
                        </a:lnSpc>
                        <a:buSzTx/>
                        <a:buNone/>
                      </a:pPr>
                      <a:r>
                        <a:rPr kumimoji="1" lang="zh-CN" altLang="en-US" sz="1000" b="1" u="none" strike="noStrike" kern="1200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知宇宙奥秘</a:t>
                      </a: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zh-CN" altLang="en-US" sz="1000" b="1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宇宙探秘精品课程</a:t>
                      </a:r>
                      <a:r>
                        <a:rPr lang="zh-CN" altLang="en-US" sz="1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，画质精美，生动有趣，用简单生动的动画展示，激发读者对未来和宇宙的好奇心，让读者轻松的让孩子爱上天文</a:t>
                      </a: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提供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图文资源</a:t>
                      </a:r>
                      <a:b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</a:br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或视频资源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（不可下载）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付费资源价格：</a:t>
                      </a:r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28</a:t>
                      </a:r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元</a:t>
                      </a: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4095"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u="none" strike="noStrike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观天文奇景</a:t>
                      </a: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zh-CN" altLang="en-US" sz="1000" b="1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自然灾害成因讲解内容</a:t>
                      </a:r>
                      <a:r>
                        <a:rPr lang="zh-CN" altLang="en-US" sz="1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，帮助读者深入了解每一个自然灾害背后的</a:t>
                      </a:r>
                      <a:r>
                        <a:rPr lang="zh-CN" altLang="en-US" sz="1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神秘力量，从而树立正确认知</a:t>
                      </a:r>
                      <a:endParaRPr lang="zh-CN" altLang="en-US" sz="1000" b="0" i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提供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图文资源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免费</a:t>
                      </a: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9840"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探神奇星系</a:t>
                      </a: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zh-CN" altLang="en-US" sz="1000" b="1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央视《太阳系的奇迹》视频资源</a:t>
                      </a:r>
                      <a:r>
                        <a:rPr lang="zh-CN" altLang="en-US" sz="1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zh-CN" altLang="en-US" sz="1000" b="1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带领读者探索太阳系的奥秘</a:t>
                      </a:r>
                      <a:r>
                        <a:rPr lang="zh-CN" altLang="en-US" sz="1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，内容涵盖太阳系内各个行星，带领读者了解太阳系每个行星的特点，共计约</a:t>
                      </a:r>
                      <a:r>
                        <a:rPr lang="en-US" altLang="zh-CN" sz="1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</a:t>
                      </a:r>
                      <a:r>
                        <a:rPr lang="zh-CN" altLang="en-US" sz="1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分钟</a:t>
                      </a: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提供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图文资源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免费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28725"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览壮美地球</a:t>
                      </a: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zh-CN" altLang="en-US" sz="10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学习强国《地球百科》视频资源</a:t>
                      </a:r>
                      <a:r>
                        <a:rPr lang="zh-CN" altLang="en-US" sz="1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，内容涵盖地球起源、内部结构、运转方式等内容，带领读者深入了解地球的方方面面，共</a:t>
                      </a:r>
                      <a:r>
                        <a:rPr lang="en-US" altLang="zh-CN" sz="1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</a:t>
                      </a:r>
                      <a:r>
                        <a:rPr lang="zh-CN" altLang="en-US" sz="1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集，每集约</a:t>
                      </a:r>
                      <a:r>
                        <a:rPr lang="en-US" altLang="zh-CN" sz="1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分钟</a:t>
                      </a: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提供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图文资源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免费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1455"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rgbClr val="B01B0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测知识水平</a:t>
                      </a: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zh-CN" altLang="en-US" sz="1000" b="1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天文地理常识测试</a:t>
                      </a:r>
                      <a:r>
                        <a:rPr lang="zh-CN" altLang="en-US" sz="1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，测试系统全面，涉及宇宙演变、形体知识、太空探索、自然地理、人文地理五个维度，通过对这些知识的评估，全方位提升读者知识储量，发掘小朋友的潜在科学兴趣</a:t>
                      </a: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提供</a:t>
                      </a:r>
                      <a:endParaRPr lang="zh-CN" altLang="en-US" sz="1100" b="0" i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测评服务</a:t>
                      </a:r>
                      <a:endParaRPr lang="zh-CN" altLang="en-US" sz="1100" b="0" i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免费测试</a:t>
                      </a:r>
                      <a:endParaRPr lang="zh-CN" altLang="en-US" sz="1100" b="0" i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en-US" altLang="zh-CN" sz="1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0.99</a:t>
                      </a:r>
                      <a:r>
                        <a:rPr lang="zh-CN" altLang="en-US" sz="1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元解锁报告</a:t>
                      </a:r>
                      <a:endParaRPr lang="zh-CN" altLang="en-US" sz="1100" b="0" i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948055" y="1080422"/>
            <a:ext cx="5478780" cy="39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印码建议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位置及数量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09529" y="1587233"/>
            <a:ext cx="4727450" cy="5653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dist">
              <a:buNone/>
              <a:defRPr sz="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Maven Pro SemiBold"/>
              </a:defRPr>
            </a:lvl1pPr>
          </a:lstStyle>
          <a:p>
            <a:pPr algn="l"/>
            <a:r>
              <a:rPr lang="zh-CN" altLang="zh-CN" spc="3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基于数传就当前市面上与本书同类图书相关的综合数据调研，为保证读者服务体验及图书收益，为您提供以下建议，来使印码效果达到最佳：</a:t>
            </a:r>
          </a:p>
        </p:txBody>
      </p:sp>
      <p:sp>
        <p:nvSpPr>
          <p:cNvPr id="21" name="Google Shape;148;p5"/>
          <p:cNvSpPr/>
          <p:nvPr>
            <p:custDataLst>
              <p:tags r:id="rId2"/>
            </p:custDataLst>
          </p:nvPr>
        </p:nvSpPr>
        <p:spPr>
          <a:xfrm>
            <a:off x="831795" y="2224053"/>
            <a:ext cx="5062963" cy="541763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2" name="文本框 21"/>
          <p:cNvSpPr txBox="1"/>
          <p:nvPr>
            <p:custDataLst>
              <p:tags r:id="rId3"/>
            </p:custDataLst>
          </p:nvPr>
        </p:nvSpPr>
        <p:spPr>
          <a:xfrm>
            <a:off x="1454096" y="2299142"/>
            <a:ext cx="476768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lnSpc>
                <a:spcPct val="105000"/>
              </a:lnSpc>
              <a:buSzTx/>
              <a:buNone/>
              <a:defRPr sz="1100">
                <a:ln>
                  <a:noFill/>
                </a:ln>
                <a:solidFill>
                  <a:srgbClr val="F8F5F1"/>
                </a:solidFill>
                <a:effectLst/>
                <a:uLnTx/>
                <a:uFillTx/>
                <a:latin typeface="PingFang SC Regular" panose="020B0400000000000000" charset="-122"/>
                <a:ea typeface="PingFang SC Regular" panose="020B0400000000000000" charset="-122"/>
                <a:cs typeface="黑体" panose="02010609060101010101" pitchFamily="49" charset="-122"/>
              </a:defRPr>
            </a:lvl1pPr>
          </a:lstStyle>
          <a:p>
            <a:pPr indent="0">
              <a:lnSpc>
                <a:spcPct val="100000"/>
              </a:lnSpc>
              <a:buFont typeface="Arial" panose="020B0604020202020204"/>
              <a:buNone/>
            </a:pPr>
            <a:r>
              <a:rPr kumimoji="1" lang="zh-CN" altLang="en-US" sz="2000" b="1" spc="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印码位置</a:t>
            </a:r>
            <a:endParaRPr lang="en-US" altLang="zh-CN" sz="1400" kern="1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Google Shape;155;p5"/>
          <p:cNvSpPr txBox="1"/>
          <p:nvPr>
            <p:custDataLst>
              <p:tags r:id="rId4"/>
            </p:custDataLst>
          </p:nvPr>
        </p:nvSpPr>
        <p:spPr>
          <a:xfrm>
            <a:off x="963241" y="2280851"/>
            <a:ext cx="591185" cy="492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ID" sz="2800" b="1" i="0" u="none" strike="noStrike" kern="0" cap="none" spc="0" normalizeH="0" baseline="0" noProof="0" dirty="0">
                <a:ln>
                  <a:noFill/>
                </a:ln>
                <a:solidFill>
                  <a:srgbClr val="F8F4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Bold" panose="020B0704020202020204" charset="0"/>
                <a:sym typeface="Maven Pro SemiBold"/>
              </a:rPr>
              <a:t>01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09529" y="2915609"/>
            <a:ext cx="472745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、整版</a:t>
            </a:r>
            <a:r>
              <a:rPr kumimoji="1" lang="en-US" altLang="zh-CN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——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推荐印在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封底</a:t>
            </a:r>
            <a:endParaRPr kumimoji="1" lang="en-US" altLang="zh-CN" sz="8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若封底无位置，建议印在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①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封二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②封三  ③扉页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④夹卷夹册</a:t>
            </a:r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2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、半版</a:t>
            </a:r>
            <a:r>
              <a:rPr kumimoji="1" lang="en-US" altLang="zh-CN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——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推荐印在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封面</a:t>
            </a:r>
            <a:endParaRPr kumimoji="1" lang="en-US" altLang="zh-CN" sz="8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若封面无位置，优先建议印在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①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封底，其次建议印在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②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封二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③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封三</a:t>
            </a:r>
            <a:r>
              <a:rPr kumimoji="1" lang="zh-CN" altLang="en-US" sz="800" spc="150" dirty="0">
                <a:solidFill>
                  <a:srgbClr val="2A88B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④扉页</a:t>
            </a:r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3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、二维码</a:t>
            </a:r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+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引导文</a:t>
            </a:r>
            <a:r>
              <a:rPr kumimoji="1" lang="en-US" altLang="zh-CN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——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推荐印在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封面</a:t>
            </a:r>
            <a:endParaRPr kumimoji="1" lang="en-US" altLang="zh-CN" sz="800" b="1" spc="150" dirty="0">
              <a:solidFill>
                <a:srgbClr val="0070C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并可同时选印在①封底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②内容页正文中  ③章节开头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④章节结尾</a:t>
            </a:r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4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、</a:t>
            </a:r>
            <a:r>
              <a:rPr kumimoji="1" lang="zh-CN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纯引导文</a:t>
            </a:r>
            <a:r>
              <a:rPr kumimoji="1" lang="en-US" altLang="zh-CN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——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推荐印在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封面</a:t>
            </a:r>
            <a:endParaRPr kumimoji="1" lang="en-US" altLang="zh-CN" sz="8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并可同时选印在①封底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②目录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③内容页正文中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④章节开头 ⑤章节结尾</a:t>
            </a:r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5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、分码（若有）</a:t>
            </a:r>
            <a:r>
              <a:rPr kumimoji="1" lang="en-US" altLang="zh-CN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——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推荐印在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章节开头</a:t>
            </a:r>
            <a:r>
              <a:rPr kumimoji="1" lang="en-US" altLang="zh-CN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/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卷首</a:t>
            </a:r>
            <a:endParaRPr kumimoji="1" lang="en-US" altLang="zh-CN" sz="8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若章节开头</a:t>
            </a:r>
            <a:r>
              <a:rPr kumimoji="1" lang="en-US" altLang="zh-CN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/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卷首无位置，建议印在①内容页正文中 ②章节结尾</a:t>
            </a:r>
            <a:r>
              <a:rPr kumimoji="1" lang="en-US" altLang="zh-CN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/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卷尾</a:t>
            </a:r>
          </a:p>
          <a:p>
            <a:endParaRPr kumimoji="1" lang="zh-CN" altLang="en-US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endParaRPr kumimoji="1" lang="zh-CN" altLang="en-US" sz="800" spc="150" dirty="0">
              <a:solidFill>
                <a:srgbClr val="2A88B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 algn="l">
              <a:buSzTx/>
            </a:pPr>
            <a:endParaRPr kumimoji="1" lang="zh-CN" altLang="en-US" sz="8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endParaRPr kumimoji="1" lang="zh-CN" altLang="en-US" sz="800" spc="150" dirty="0">
              <a:solidFill>
                <a:srgbClr val="2A88B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r>
              <a:rPr kumimoji="1" lang="en-US" altLang="zh-CN" sz="800" b="1" spc="150" dirty="0">
                <a:solidFill>
                  <a:schemeClr val="tx1"/>
                </a:solidFill>
                <a:highlight>
                  <a:srgbClr val="C0C0C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 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009528" y="6072924"/>
            <a:ext cx="4885229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kumimoji="1" lang="zh-CN" altLang="en-US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①一般类书籍，正文章节内印码数量不低于</a:t>
            </a:r>
            <a:r>
              <a:rPr kumimoji="1" lang="en-US" altLang="zh-CN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XXX</a:t>
            </a:r>
            <a:r>
              <a:rPr kumimoji="1" lang="zh-CN" altLang="en-US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个（页码为</a:t>
            </a:r>
            <a:r>
              <a:rPr kumimoji="1" lang="en-US" altLang="zh-CN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XXX</a:t>
            </a:r>
            <a:r>
              <a:rPr kumimoji="1" lang="zh-CN" altLang="en-US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页），若暂未提供样张</a:t>
            </a:r>
            <a:r>
              <a:rPr kumimoji="1" lang="en-US" altLang="zh-CN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/</a:t>
            </a:r>
            <a:r>
              <a:rPr kumimoji="1" lang="zh-CN" altLang="en-US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样张不完整，则按照最终实际页码的</a:t>
            </a:r>
            <a:r>
              <a:rPr kumimoji="1" lang="en-US" altLang="zh-CN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5%</a:t>
            </a:r>
            <a:r>
              <a:rPr kumimoji="1" lang="zh-CN" altLang="en-US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计算印码数量；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②印码位置可由编辑根据本书实际页面布局自行决定；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③如为</a:t>
            </a:r>
            <a:r>
              <a:rPr kumimoji="1" lang="zh-CN" alt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拍纸本类试卷、报纸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等可分离式装订，建议</a:t>
            </a:r>
            <a:r>
              <a:rPr kumimoji="1" lang="zh-CN" alt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每张正文页至少印</a:t>
            </a:r>
            <a:r>
              <a:rPr kumimoji="1" lang="en-US" altLang="zh-CN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</a:t>
            </a:r>
            <a:r>
              <a:rPr kumimoji="1" lang="zh-CN" alt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个码；</a:t>
            </a:r>
            <a:endParaRPr kumimoji="1" lang="zh-CN" altLang="en-US" sz="800" spc="1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④如需印制纯引导文案、分码，则每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条纯引导文、分码等同于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0.5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码，即</a:t>
            </a:r>
            <a:r>
              <a:rPr kumimoji="1" lang="zh-CN" alt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印制纯引导文、分码数量翻倍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009528" y="7152199"/>
            <a:ext cx="4727450" cy="141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①</a:t>
            </a:r>
            <a:r>
              <a:rPr kumimoji="1" lang="zh-CN" altLang="en-US" sz="800" spc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请勿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在书上加入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2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个及以上不同平台、无实质性服务，或描述与服务不一致的干扰性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码（如扫一扫关注公众号，但没有其他描述具体服务的导读文案，公众号内也未关联强匹配的服务）；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②</a:t>
            </a:r>
            <a:r>
              <a:rPr kumimoji="1" lang="zh-CN" altLang="en-US" sz="800" spc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请勿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将印码设计及导读文字进行大幅度压缩，出现导读文字有指向错误或模糊，错别字、字体太小（即小于同页面最小字体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个字号）、模糊以至于无法识别的情况；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③</a:t>
            </a:r>
            <a:r>
              <a:rPr kumimoji="1" lang="zh-CN" altLang="en-US" sz="800" spc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请勿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在同一页中印刷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2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个及以上的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码，以免给读者造成困扰；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④</a:t>
            </a:r>
            <a:r>
              <a:rPr kumimoji="1" lang="zh-CN" altLang="en-US" sz="800" spc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请勿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将必须下载后方能使用的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APP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作为读者扫码获取资源服务的唯一获取工具；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⑤</a:t>
            </a:r>
            <a:r>
              <a:rPr kumimoji="1" lang="zh-CN" altLang="en-US" sz="800" spc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请勿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出现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码印制尺寸过小（即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码面积小于该页面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0.4%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，以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16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K</a:t>
            </a:r>
            <a:r>
              <a:rPr kumimoji="1" lang="zh-CN" altLang="en-GB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（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209</a:t>
            </a:r>
            <a:r>
              <a:rPr kumimoji="1" lang="en-US" altLang="en-GB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mm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×283mm</a:t>
            </a:r>
            <a:r>
              <a:rPr kumimoji="1" lang="zh-CN" altLang="en-GB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）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尺寸书为示例）、模糊等印刷质量问题。</a:t>
            </a:r>
          </a:p>
        </p:txBody>
      </p:sp>
      <p:sp>
        <p:nvSpPr>
          <p:cNvPr id="44" name="Google Shape;148;p5"/>
          <p:cNvSpPr/>
          <p:nvPr>
            <p:custDataLst>
              <p:tags r:id="rId5"/>
            </p:custDataLst>
          </p:nvPr>
        </p:nvSpPr>
        <p:spPr>
          <a:xfrm>
            <a:off x="831795" y="5317631"/>
            <a:ext cx="5062963" cy="541763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5" name="文本框 44"/>
          <p:cNvSpPr txBox="1"/>
          <p:nvPr>
            <p:custDataLst>
              <p:tags r:id="rId6"/>
            </p:custDataLst>
          </p:nvPr>
        </p:nvSpPr>
        <p:spPr>
          <a:xfrm>
            <a:off x="1454096" y="5392720"/>
            <a:ext cx="476768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lnSpc>
                <a:spcPct val="105000"/>
              </a:lnSpc>
              <a:buSzTx/>
              <a:buNone/>
              <a:defRPr sz="1100">
                <a:ln>
                  <a:noFill/>
                </a:ln>
                <a:solidFill>
                  <a:srgbClr val="F8F5F1"/>
                </a:solidFill>
                <a:effectLst/>
                <a:uLnTx/>
                <a:uFillTx/>
                <a:latin typeface="PingFang SC Regular" panose="020B0400000000000000" charset="-122"/>
                <a:ea typeface="PingFang SC Regular" panose="020B0400000000000000" charset="-122"/>
                <a:cs typeface="黑体" panose="02010609060101010101" pitchFamily="49" charset="-122"/>
              </a:defRPr>
            </a:lvl1pPr>
          </a:lstStyle>
          <a:p>
            <a:pPr indent="0">
              <a:lnSpc>
                <a:spcPct val="100000"/>
              </a:lnSpc>
              <a:buFont typeface="Arial" panose="020B0604020202020204"/>
              <a:buNone/>
            </a:pPr>
            <a:r>
              <a:rPr kumimoji="1" lang="zh-CN" altLang="en-US" sz="2000" b="1" spc="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印码数量及规范</a:t>
            </a:r>
            <a:endParaRPr lang="en-US" altLang="zh-CN" sz="1400" kern="1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Google Shape;155;p5"/>
          <p:cNvSpPr txBox="1"/>
          <p:nvPr>
            <p:custDataLst>
              <p:tags r:id="rId7"/>
            </p:custDataLst>
          </p:nvPr>
        </p:nvSpPr>
        <p:spPr>
          <a:xfrm>
            <a:off x="963241" y="5374429"/>
            <a:ext cx="591185" cy="492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8F4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Bold" panose="020B0704020202020204" charset="0"/>
                <a:sym typeface="Maven Pro SemiBold"/>
              </a:rPr>
              <a:t>02</a:t>
            </a:r>
            <a:endParaRPr kumimoji="0" lang="en-ID" sz="2800" b="1" i="0" u="none" strike="noStrike" kern="0" cap="none" spc="0" normalizeH="0" baseline="0" noProof="0" dirty="0">
              <a:ln>
                <a:noFill/>
              </a:ln>
              <a:solidFill>
                <a:srgbClr val="F8F4F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Bold" panose="020B0704020202020204" charset="0"/>
              <a:sym typeface="Maven Pro SemiBold"/>
            </a:endParaRPr>
          </a:p>
        </p:txBody>
      </p:sp>
      <p:sp>
        <p:nvSpPr>
          <p:cNvPr id="3" name="同心圆 2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948055" y="1080422"/>
            <a:ext cx="5478780" cy="39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印码建议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设计尺寸</a:t>
            </a:r>
          </a:p>
        </p:txBody>
      </p:sp>
      <p:sp>
        <p:nvSpPr>
          <p:cNvPr id="20" name="Google Shape;148;p5"/>
          <p:cNvSpPr/>
          <p:nvPr>
            <p:custDataLst>
              <p:tags r:id="rId2"/>
            </p:custDataLst>
          </p:nvPr>
        </p:nvSpPr>
        <p:spPr>
          <a:xfrm>
            <a:off x="831795" y="2870853"/>
            <a:ext cx="5062963" cy="589149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</p:txBody>
      </p:sp>
      <p:sp>
        <p:nvSpPr>
          <p:cNvPr id="21" name="Google Shape;148;p5"/>
          <p:cNvSpPr/>
          <p:nvPr>
            <p:custDataLst>
              <p:tags r:id="rId3"/>
            </p:custDataLst>
          </p:nvPr>
        </p:nvSpPr>
        <p:spPr>
          <a:xfrm>
            <a:off x="831795" y="2224053"/>
            <a:ext cx="5062963" cy="541763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1454096" y="2299142"/>
            <a:ext cx="476768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buSzTx/>
              <a:buFont typeface="Arial" panose="020B0604020202020204"/>
              <a:buNone/>
              <a:defRPr kumimoji="1" sz="2000" b="1" spc="19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整版印码效果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Google Shape;155;p5"/>
          <p:cNvSpPr txBox="1"/>
          <p:nvPr>
            <p:custDataLst>
              <p:tags r:id="rId5"/>
            </p:custDataLst>
          </p:nvPr>
        </p:nvSpPr>
        <p:spPr>
          <a:xfrm>
            <a:off x="963241" y="2283201"/>
            <a:ext cx="591185" cy="492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ID" sz="2800" b="1" i="0" u="none" strike="noStrike" kern="0" cap="none" spc="0" normalizeH="0" baseline="0" noProof="0" dirty="0">
                <a:ln>
                  <a:noFill/>
                </a:ln>
                <a:solidFill>
                  <a:srgbClr val="F8F4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Bold" panose="020B0704020202020204" charset="0"/>
                <a:sym typeface="Maven Pro SemiBold"/>
              </a:rPr>
              <a:t>01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09528" y="2935628"/>
            <a:ext cx="404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①整版设计中</a:t>
            </a:r>
            <a:r>
              <a:rPr kumimoji="1" lang="en-US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,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整版设计占据整个页面的大小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是否大于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80%</a:t>
            </a:r>
            <a:endParaRPr kumimoji="1" lang="zh-CN" altLang="en-US" sz="800" b="1" spc="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②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码尺寸比例建议：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码贴片面积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不小于该页面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1%</a:t>
            </a:r>
            <a:endParaRPr kumimoji="1" lang="zh-CN" altLang="en-US" sz="800" b="1" spc="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</p:txBody>
      </p:sp>
      <p:sp>
        <p:nvSpPr>
          <p:cNvPr id="44" name="Google Shape;148;p5"/>
          <p:cNvSpPr/>
          <p:nvPr>
            <p:custDataLst>
              <p:tags r:id="rId6"/>
            </p:custDataLst>
          </p:nvPr>
        </p:nvSpPr>
        <p:spPr>
          <a:xfrm>
            <a:off x="831795" y="3774880"/>
            <a:ext cx="5062963" cy="541763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5" name="文本框 44"/>
          <p:cNvSpPr txBox="1"/>
          <p:nvPr>
            <p:custDataLst>
              <p:tags r:id="rId7"/>
            </p:custDataLst>
          </p:nvPr>
        </p:nvSpPr>
        <p:spPr>
          <a:xfrm>
            <a:off x="1454096" y="3849969"/>
            <a:ext cx="476768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buSzTx/>
              <a:buFont typeface="Arial" panose="020B0604020202020204"/>
              <a:buNone/>
              <a:defRPr kumimoji="1" sz="2000" b="1" spc="19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半版印码效果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Google Shape;155;p5"/>
          <p:cNvSpPr txBox="1"/>
          <p:nvPr>
            <p:custDataLst>
              <p:tags r:id="rId8"/>
            </p:custDataLst>
          </p:nvPr>
        </p:nvSpPr>
        <p:spPr>
          <a:xfrm>
            <a:off x="963241" y="3834028"/>
            <a:ext cx="591185" cy="492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8F4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Bold" panose="020B0704020202020204" charset="0"/>
                <a:sym typeface="Maven Pro SemiBold"/>
              </a:rPr>
              <a:t>02</a:t>
            </a:r>
            <a:endParaRPr kumimoji="0" lang="en-ID" sz="2800" b="1" i="0" u="none" strike="noStrike" kern="0" cap="none" spc="0" normalizeH="0" baseline="0" noProof="0" dirty="0">
              <a:ln>
                <a:noFill/>
              </a:ln>
              <a:solidFill>
                <a:srgbClr val="F8F4F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Bold" panose="020B0704020202020204" charset="0"/>
              <a:sym typeface="Maven Pro SemiBold"/>
            </a:endParaRPr>
          </a:p>
        </p:txBody>
      </p:sp>
      <p:sp>
        <p:nvSpPr>
          <p:cNvPr id="16" name="Google Shape;148;p5"/>
          <p:cNvSpPr/>
          <p:nvPr>
            <p:custDataLst>
              <p:tags r:id="rId9"/>
            </p:custDataLst>
          </p:nvPr>
        </p:nvSpPr>
        <p:spPr>
          <a:xfrm>
            <a:off x="831795" y="4432898"/>
            <a:ext cx="5062963" cy="589149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9528" y="4496966"/>
            <a:ext cx="404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①半版设计中，半版设计占据整个页面的大小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是否大于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40%</a:t>
            </a:r>
            <a:endParaRPr kumimoji="1" lang="zh-CN" altLang="en-US" sz="800" b="1" spc="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②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码尺寸比例建议：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码贴片面积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不小于该页面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0.6%</a:t>
            </a:r>
          </a:p>
        </p:txBody>
      </p:sp>
      <p:sp>
        <p:nvSpPr>
          <p:cNvPr id="19" name="Google Shape;148;p5"/>
          <p:cNvSpPr/>
          <p:nvPr>
            <p:custDataLst>
              <p:tags r:id="rId10"/>
            </p:custDataLst>
          </p:nvPr>
        </p:nvSpPr>
        <p:spPr>
          <a:xfrm>
            <a:off x="831795" y="5334095"/>
            <a:ext cx="5062963" cy="905977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4" name="文本框 23"/>
          <p:cNvSpPr txBox="1"/>
          <p:nvPr>
            <p:custDataLst>
              <p:tags r:id="rId11"/>
            </p:custDataLst>
          </p:nvPr>
        </p:nvSpPr>
        <p:spPr>
          <a:xfrm>
            <a:off x="1454096" y="5409185"/>
            <a:ext cx="476768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buSzTx/>
              <a:buFont typeface="Arial" panose="020B0604020202020204"/>
              <a:buNone/>
              <a:defRPr kumimoji="1" sz="2000" b="1" spc="19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二维码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引导文，纯引导文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Google Shape;155;p5"/>
          <p:cNvSpPr txBox="1"/>
          <p:nvPr>
            <p:custDataLst>
              <p:tags r:id="rId12"/>
            </p:custDataLst>
          </p:nvPr>
        </p:nvSpPr>
        <p:spPr>
          <a:xfrm>
            <a:off x="963241" y="5393244"/>
            <a:ext cx="591185" cy="492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8F4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Bold" panose="020B0704020202020204" charset="0"/>
                <a:sym typeface="Maven Pro SemiBold"/>
              </a:rPr>
              <a:t>03</a:t>
            </a:r>
            <a:endParaRPr kumimoji="0" lang="en-ID" sz="2800" b="1" i="0" u="none" strike="noStrike" kern="0" cap="none" spc="0" normalizeH="0" baseline="0" noProof="0" dirty="0">
              <a:ln>
                <a:noFill/>
              </a:ln>
              <a:solidFill>
                <a:srgbClr val="F8F4F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Bold" panose="020B0704020202020204" charset="0"/>
              <a:sym typeface="Maven Pro SemiBold"/>
            </a:endParaRPr>
          </a:p>
        </p:txBody>
      </p:sp>
      <p:sp>
        <p:nvSpPr>
          <p:cNvPr id="28" name="文本框 27"/>
          <p:cNvSpPr txBox="1"/>
          <p:nvPr>
            <p:custDataLst>
              <p:tags r:id="rId13"/>
            </p:custDataLst>
          </p:nvPr>
        </p:nvSpPr>
        <p:spPr>
          <a:xfrm>
            <a:off x="1454096" y="5735756"/>
            <a:ext cx="394980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buSzTx/>
              <a:buFont typeface="Arial" panose="020B0604020202020204"/>
              <a:buNone/>
              <a:defRPr kumimoji="1" sz="2000" b="1" spc="19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r>
              <a:rPr kumimoji="1" lang="zh-CN" altLang="en-US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（所有示例图均以</a:t>
            </a:r>
            <a:r>
              <a:rPr kumimoji="1" lang="en-US" altLang="zh-CN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kumimoji="1" lang="en-GB" altLang="zh-CN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kumimoji="1" lang="zh-CN" altLang="en-GB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GB" altLang="zh-CN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209</a:t>
            </a:r>
            <a:r>
              <a:rPr kumimoji="1" lang="en-US" altLang="en-GB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mm</a:t>
            </a:r>
            <a:r>
              <a:rPr kumimoji="1" lang="en-GB" altLang="zh-CN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×283mm</a:t>
            </a:r>
            <a:r>
              <a:rPr kumimoji="1" lang="zh-CN" altLang="en-GB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kumimoji="1" lang="zh-CN" altLang="en-US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尺寸图书为示例，支持根据书的大小进行等比例缩放）：</a:t>
            </a:r>
            <a:endParaRPr kumimoji="1" lang="zh-CN" altLang="en-US" sz="1000" b="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09528" y="6422224"/>
            <a:ext cx="488522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①RAYS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码贴片尺寸比例建议：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码贴片面积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不小于该页面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3%</a:t>
            </a:r>
            <a:endParaRPr kumimoji="1" lang="zh-CN" altLang="en-US" sz="800" b="1" spc="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②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码尺寸比例建议：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码面积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不小于该页面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1%</a:t>
            </a:r>
            <a:endParaRPr kumimoji="1" lang="zh-CN" altLang="en-US" sz="800" b="1" spc="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③纯引导文贴片尺寸比例建议：贴片面积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不小于该页面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2%</a:t>
            </a:r>
            <a:endParaRPr kumimoji="1" lang="zh-CN" altLang="en-US" sz="800" b="1" spc="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72795" y="8628462"/>
            <a:ext cx="2769402" cy="316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kumimoji="1" lang="zh-CN" altLang="en-US" sz="11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贴片尺寸大小参考示例</a:t>
            </a:r>
          </a:p>
        </p:txBody>
      </p:sp>
      <p:pic>
        <p:nvPicPr>
          <p:cNvPr id="2" name="图片 1" descr="1111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25855" y="7078980"/>
            <a:ext cx="3986530" cy="15678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578485" y="713105"/>
            <a:ext cx="5280025" cy="186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8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zh-CN" sz="91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阅读百科类图书有助于提升孩子的阅读素养、拓宽知识面、激发好奇心和探索欲、促进亲子关系。</a:t>
            </a:r>
          </a:p>
          <a:p>
            <a:pPr fontAlgn="ctr">
              <a:lnSpc>
                <a:spcPct val="120000"/>
              </a:lnSpc>
            </a:pPr>
            <a:r>
              <a:rPr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作为</a:t>
            </a:r>
            <a:r>
              <a:rPr lang="zh-CN"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少年儿童科普教育</a:t>
            </a:r>
            <a:r>
              <a:rPr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的传播者</a:t>
            </a:r>
          </a:p>
          <a:p>
            <a:pPr font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结合</a:t>
            </a:r>
            <a:r>
              <a:rPr lang="en-US" altLang="zh-CN" sz="2800" b="1" u="sng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AI</a:t>
            </a:r>
            <a:r>
              <a:rPr lang="zh-CN" altLang="en-US" sz="2800" b="1" u="sng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选题策划编辑</a:t>
            </a:r>
            <a:r>
              <a:rPr lang="zh-CN" altLang="en-US"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智能分析</a:t>
            </a:r>
          </a:p>
          <a:p>
            <a:pPr fontAlgn="ctr">
              <a:lnSpc>
                <a:spcPct val="120000"/>
              </a:lnSpc>
            </a:pPr>
            <a:r>
              <a:rPr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我们沟通的TA是：</a:t>
            </a:r>
          </a:p>
        </p:txBody>
      </p:sp>
      <p:sp>
        <p:nvSpPr>
          <p:cNvPr id="2" name="Google Shape;148;p5"/>
          <p:cNvSpPr/>
          <p:nvPr>
            <p:custDataLst>
              <p:tags r:id="rId2"/>
            </p:custDataLst>
          </p:nvPr>
        </p:nvSpPr>
        <p:spPr>
          <a:xfrm>
            <a:off x="2781935" y="2949575"/>
            <a:ext cx="3543300" cy="3009265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/>
              </a:gs>
              <a:gs pos="0">
                <a:srgbClr val="CAAF4E">
                  <a:alpha val="55000"/>
                </a:srgbClr>
              </a:gs>
            </a:gsLst>
            <a:lin ang="684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ang="15960000"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" name="Google Shape;344;p13"/>
          <p:cNvSpPr txBox="1"/>
          <p:nvPr>
            <p:custDataLst>
              <p:tags r:id="rId3"/>
            </p:custDataLst>
          </p:nvPr>
        </p:nvSpPr>
        <p:spPr>
          <a:xfrm>
            <a:off x="3518535" y="3755390"/>
            <a:ext cx="2898775" cy="664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font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微软雅黑" panose="020B0503020204020204" pitchFamily="34" charset="-122"/>
              </a:rPr>
              <a:t>核心目标读者</a:t>
            </a:r>
          </a:p>
          <a:p>
            <a:pPr font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微软雅黑" panose="020B0503020204020204" pitchFamily="34" charset="-122"/>
              </a:rPr>
              <a:t>少年儿童</a:t>
            </a:r>
          </a:p>
        </p:txBody>
      </p:sp>
      <p:sp>
        <p:nvSpPr>
          <p:cNvPr id="5" name="Google Shape;345;p13"/>
          <p:cNvSpPr/>
          <p:nvPr>
            <p:custDataLst>
              <p:tags r:id="rId4"/>
            </p:custDataLst>
          </p:nvPr>
        </p:nvSpPr>
        <p:spPr>
          <a:xfrm>
            <a:off x="3215640" y="4584065"/>
            <a:ext cx="2898775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indent="0" algn="l" eaLnBrk="1" fontAlgn="ctr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  <a:sym typeface="+mn-ea"/>
              </a:rPr>
              <a:t>对于枯燥乏味的内容缺乏学习动力</a:t>
            </a:r>
          </a:p>
          <a:p>
            <a:pPr marL="342900" indent="0" algn="l" eaLnBrk="1" fontAlgn="ctr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  <a:sym typeface="+mn-ea"/>
              </a:rPr>
              <a:t>具备较强的好奇心与求知欲</a:t>
            </a:r>
          </a:p>
          <a:p>
            <a:pPr marL="342900" indent="0" algn="l" eaLnBrk="1" fontAlgn="ctr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  <a:sym typeface="+mn-ea"/>
              </a:rPr>
              <a:t>对世界的认知范围还有限</a:t>
            </a:r>
          </a:p>
        </p:txBody>
      </p:sp>
      <p:sp>
        <p:nvSpPr>
          <p:cNvPr id="6" name="Google Shape;148;p5"/>
          <p:cNvSpPr/>
          <p:nvPr>
            <p:custDataLst>
              <p:tags r:id="rId5"/>
            </p:custDataLst>
          </p:nvPr>
        </p:nvSpPr>
        <p:spPr>
          <a:xfrm>
            <a:off x="650240" y="6065520"/>
            <a:ext cx="3883660" cy="3009265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/>
              </a:gs>
              <a:gs pos="0">
                <a:srgbClr val="CAAF4E">
                  <a:alpha val="55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7" name="图片 6" descr="/Users/a/Desktop/图片4.png图片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rcRect l="50999" r="-397"/>
          <a:stretch>
            <a:fillRect/>
          </a:stretch>
        </p:blipFill>
        <p:spPr>
          <a:xfrm>
            <a:off x="3670935" y="6064885"/>
            <a:ext cx="2654300" cy="3009900"/>
          </a:xfrm>
          <a:prstGeom prst="rect">
            <a:avLst/>
          </a:prstGeom>
        </p:spPr>
      </p:pic>
      <p:sp>
        <p:nvSpPr>
          <p:cNvPr id="8" name="Google Shape;344;p13"/>
          <p:cNvSpPr txBox="1"/>
          <p:nvPr>
            <p:custDataLst>
              <p:tags r:id="rId7"/>
            </p:custDataLst>
          </p:nvPr>
        </p:nvSpPr>
        <p:spPr>
          <a:xfrm>
            <a:off x="992187" y="6861602"/>
            <a:ext cx="4184967" cy="664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font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微软雅黑" panose="020B0503020204020204" pitchFamily="34" charset="-122"/>
              </a:rPr>
              <a:t>核心目标扫码付费用户</a:t>
            </a:r>
          </a:p>
          <a:p>
            <a:pPr font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微软雅黑" panose="020B0503020204020204" pitchFamily="34" charset="-122"/>
              </a:rPr>
              <a:t>少年儿童家长</a:t>
            </a:r>
          </a:p>
        </p:txBody>
      </p:sp>
      <p:sp>
        <p:nvSpPr>
          <p:cNvPr id="9" name="Google Shape;345;p13"/>
          <p:cNvSpPr/>
          <p:nvPr>
            <p:custDataLst>
              <p:tags r:id="rId8"/>
            </p:custDataLst>
          </p:nvPr>
        </p:nvSpPr>
        <p:spPr>
          <a:xfrm>
            <a:off x="650240" y="7710170"/>
            <a:ext cx="2898775" cy="90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indent="0" algn="l" font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</a:rPr>
              <a:t>重视拓展孩子的视野</a:t>
            </a:r>
          </a:p>
          <a:p>
            <a:pPr marL="342900" indent="0" algn="l" font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</a:rPr>
              <a:t>有意识培养孩子的科学精神</a:t>
            </a:r>
          </a:p>
          <a:p>
            <a:pPr marL="342900" indent="0" algn="l" font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</a:rPr>
              <a:t>对于泛滥、不靠谱的科普信息感到困扰</a:t>
            </a:r>
          </a:p>
        </p:txBody>
      </p:sp>
      <p:pic>
        <p:nvPicPr>
          <p:cNvPr id="13" name="图片 12" descr="7b0a202020202266696c746572223a202235220a7d0a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/>
          <a:srcRect r="40952"/>
          <a:stretch>
            <a:fillRect/>
          </a:stretch>
        </p:blipFill>
        <p:spPr>
          <a:xfrm>
            <a:off x="650240" y="2949575"/>
            <a:ext cx="2654300" cy="30086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4365" y="949325"/>
            <a:ext cx="5270713" cy="1244600"/>
            <a:chOff x="629" y="1096"/>
            <a:chExt cx="8301" cy="1960"/>
          </a:xfrm>
        </p:grpSpPr>
        <p:grpSp>
          <p:nvGrpSpPr>
            <p:cNvPr id="4" name="组合 3"/>
            <p:cNvGrpSpPr/>
            <p:nvPr/>
          </p:nvGrpSpPr>
          <p:grpSpPr>
            <a:xfrm>
              <a:off x="1466" y="1679"/>
              <a:ext cx="7464" cy="1272"/>
              <a:chOff x="1697" y="4435"/>
              <a:chExt cx="7604" cy="1272"/>
            </a:xfrm>
          </p:grpSpPr>
          <p:sp>
            <p:nvSpPr>
              <p:cNvPr id="6" name="Google Shape;87;p2"/>
              <p:cNvSpPr txBox="1"/>
              <p:nvPr/>
            </p:nvSpPr>
            <p:spPr>
              <a:xfrm>
                <a:off x="1697" y="4435"/>
                <a:ext cx="7604" cy="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 Semibold" panose="020B0702040204020203" charset="-122"/>
                    <a:sym typeface="Maven Pro SemiBold"/>
                  </a:rPr>
                  <a:t>同品类图书案例</a:t>
                </a:r>
              </a:p>
            </p:txBody>
          </p:sp>
          <p:sp>
            <p:nvSpPr>
              <p:cNvPr id="7" name="Google Shape;87;p2"/>
              <p:cNvSpPr txBox="1"/>
              <p:nvPr/>
            </p:nvSpPr>
            <p:spPr>
              <a:xfrm>
                <a:off x="1745" y="5404"/>
                <a:ext cx="1964" cy="3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di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example</a:t>
                </a:r>
              </a:p>
            </p:txBody>
          </p:sp>
        </p:grpSp>
        <p:sp>
          <p:nvSpPr>
            <p:cNvPr id="5" name="同心圆 4"/>
            <p:cNvSpPr/>
            <p:nvPr/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图片 7" descr="1376 Pinterest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t="13693" b="24249"/>
          <a:stretch>
            <a:fillRect/>
          </a:stretch>
        </p:blipFill>
        <p:spPr>
          <a:xfrm>
            <a:off x="0" y="2980055"/>
            <a:ext cx="6858635" cy="69240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圆角矩形 59"/>
          <p:cNvSpPr/>
          <p:nvPr>
            <p:custDataLst>
              <p:tags r:id="rId1"/>
            </p:custDataLst>
          </p:nvPr>
        </p:nvSpPr>
        <p:spPr>
          <a:xfrm>
            <a:off x="549275" y="2052955"/>
            <a:ext cx="5759450" cy="7207885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同心圆 12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856888" y="1090889"/>
            <a:ext cx="5478780" cy="39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《草原寻宝记 第六辑 菁菁草原》</a:t>
            </a: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766635" y="2184151"/>
            <a:ext cx="5444108" cy="50122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indent="0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Semibold" panose="020B0702040204020203" charset="-122"/>
                <a:ea typeface="Microsoft YaHei Semibold" panose="020B0702040204020203" charset="-122"/>
                <a:cs typeface="Microsoft YaHei Semibold" panose="020B0702040204020203" charset="-122"/>
                <a:sym typeface="+mn-ea"/>
              </a:rPr>
              <a:t>本套图书属于少儿科普读物，该年龄段的儿童思维发展处在直观形象思维阶段，注重内容的趣味性和画面的生动性，好奇心强烈但注意力难以集中，需要富有趣味性的内容和多样化的服务形式。</a:t>
            </a:r>
            <a:endParaRPr kumimoji="0" lang="zh-CN" altLang="en-US" sz="12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 Semibold" panose="020B0702040204020203" charset="-122"/>
              <a:ea typeface="Microsoft YaHei Semibold" panose="020B0702040204020203" charset="-122"/>
              <a:cs typeface="Microsoft YaHei Semibold" panose="020B0702040204020203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484469" y="7638394"/>
            <a:ext cx="476885" cy="14846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扫</a:t>
            </a:r>
          </a:p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码</a:t>
            </a:r>
          </a:p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体</a:t>
            </a:r>
          </a:p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验</a:t>
            </a:r>
          </a:p>
        </p:txBody>
      </p:sp>
      <p:graphicFrame>
        <p:nvGraphicFramePr>
          <p:cNvPr id="11" name="表格 10"/>
          <p:cNvGraphicFramePr/>
          <p:nvPr>
            <p:custDataLst>
              <p:tags r:id="rId5"/>
            </p:custDataLst>
          </p:nvPr>
        </p:nvGraphicFramePr>
        <p:xfrm>
          <a:off x="766635" y="6317829"/>
          <a:ext cx="5444107" cy="10844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2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86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9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54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6960">
                <a:tc gridSpan="5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图书数据</a:t>
                      </a:r>
                    </a:p>
                  </a:txBody>
                  <a:tcPr anchor="ctr">
                    <a:solidFill>
                      <a:srgbClr val="B5A15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数字人数据</a:t>
                      </a:r>
                    </a:p>
                  </a:txBody>
                  <a:tcPr anchor="ctr">
                    <a:solidFill>
                      <a:srgbClr val="B5A15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38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图书分类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发行时间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发行量（册）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扫码量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（人次）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订单数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（单）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访问人数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读者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触达率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会话次数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童书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月至今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千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千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endParaRPr lang="zh-CN" altLang="en-US" sz="900" b="1" dirty="0">
                        <a:solidFill>
                          <a:srgbClr val="A68D6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千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endParaRPr lang="zh-CN" altLang="en-US" sz="900" b="1" dirty="0">
                        <a:solidFill>
                          <a:srgbClr val="A68D6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万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endParaRPr lang="en-US" altLang="zh-CN" sz="900" b="1" dirty="0">
                        <a:solidFill>
                          <a:srgbClr val="A68D6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3452232" y="7560969"/>
            <a:ext cx="27585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本书发行量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千册，总扫码量为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人次，平均每本书扫码量为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34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人次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，图书策划方案中针对读者需求提供的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高匹配度资源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是读者高扫码率、高订单数的核心原因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，如讲解本书的数字人，能针对本书内容精准答疑， 扫扫识图、小小讲解员、电子绘本等提升互动体验。</a:t>
            </a:r>
          </a:p>
        </p:txBody>
      </p:sp>
      <p:pic>
        <p:nvPicPr>
          <p:cNvPr id="22" name="图片 21" descr="170x240mm整版页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80053" y="2930483"/>
            <a:ext cx="2309547" cy="32611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2627" y="2930482"/>
            <a:ext cx="2280126" cy="326111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79916" y="7623137"/>
            <a:ext cx="1381575" cy="13502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34365" y="949325"/>
            <a:ext cx="5328259" cy="1244600"/>
            <a:chOff x="629" y="1096"/>
            <a:chExt cx="8392" cy="1960"/>
          </a:xfrm>
        </p:grpSpPr>
        <p:grpSp>
          <p:nvGrpSpPr>
            <p:cNvPr id="12" name="组合 11"/>
            <p:cNvGrpSpPr/>
            <p:nvPr/>
          </p:nvGrpSpPr>
          <p:grpSpPr>
            <a:xfrm>
              <a:off x="1466" y="1679"/>
              <a:ext cx="7555" cy="1375"/>
              <a:chOff x="1697" y="4435"/>
              <a:chExt cx="7696" cy="1375"/>
            </a:xfrm>
          </p:grpSpPr>
          <p:sp>
            <p:nvSpPr>
              <p:cNvPr id="13" name="Google Shape;87;p2"/>
              <p:cNvSpPr txBox="1"/>
              <p:nvPr/>
            </p:nvSpPr>
            <p:spPr>
              <a:xfrm>
                <a:off x="1697" y="4435"/>
                <a:ext cx="7696" cy="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AI</a:t>
                </a:r>
                <a:r>
                  <a:rPr lang="zh-CN" altLang="en-US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赋能本书亮点介绍</a:t>
                </a:r>
              </a:p>
            </p:txBody>
          </p:sp>
          <p:sp>
            <p:nvSpPr>
              <p:cNvPr id="14" name="Google Shape;87;p2"/>
              <p:cNvSpPr txBox="1"/>
              <p:nvPr/>
            </p:nvSpPr>
            <p:spPr>
              <a:xfrm>
                <a:off x="1784" y="5499"/>
                <a:ext cx="5298" cy="31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di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HIGHLIGHTS</a:t>
                </a:r>
                <a:r>
                  <a:rPr lang="en-US" altLang="en-US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 </a:t>
                </a:r>
                <a:r>
                  <a:rPr lang="en-US" altLang="zh-CN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OF</a:t>
                </a:r>
                <a:r>
                  <a:rPr lang="en-US" altLang="en-US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 </a:t>
                </a:r>
                <a:r>
                  <a:rPr lang="en-US" altLang="zh-CN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AI</a:t>
                </a:r>
                <a:r>
                  <a:rPr lang="en-US" altLang="en-US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 </a:t>
                </a:r>
                <a:r>
                  <a:rPr lang="en-US" altLang="zh-CN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PRODUCTS</a:t>
                </a:r>
                <a:r>
                  <a:rPr lang="en-US" altLang="en-US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 </a:t>
                </a:r>
                <a:r>
                  <a:rPr lang="en-US" altLang="zh-CN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THAT</a:t>
                </a:r>
                <a:r>
                  <a:rPr lang="en-US" altLang="en-US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 </a:t>
                </a:r>
                <a:r>
                  <a:rPr lang="en-US" altLang="zh-CN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EMPOWER</a:t>
                </a:r>
                <a:r>
                  <a:rPr lang="en-US" altLang="en-US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 </a:t>
                </a:r>
                <a:r>
                  <a:rPr lang="en-US" altLang="zh-CN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THE</a:t>
                </a:r>
                <a:r>
                  <a:rPr lang="en-US" altLang="en-US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 </a:t>
                </a:r>
                <a:r>
                  <a:rPr lang="en-US" altLang="zh-CN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BOOK</a:t>
                </a:r>
              </a:p>
              <a:p>
                <a:pPr marL="0" marR="0" lvl="0" indent="0" algn="di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altLang="zh-CN" sz="800" cap="all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  <a:sym typeface="Maven Pro SemiBold"/>
                </a:endParaRPr>
              </a:p>
            </p:txBody>
          </p:sp>
        </p:grpSp>
        <p:sp>
          <p:nvSpPr>
            <p:cNvPr id="15" name="同心圆 14"/>
            <p:cNvSpPr/>
            <p:nvPr/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" name="图片 5" descr="Across the Universe by 현수 포트폴리오 - 노트폴리오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t="15594" b="10165"/>
          <a:stretch>
            <a:fillRect/>
          </a:stretch>
        </p:blipFill>
        <p:spPr>
          <a:xfrm>
            <a:off x="0" y="2725420"/>
            <a:ext cx="6861810" cy="71774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545783" y="2602865"/>
            <a:ext cx="5766435" cy="6910070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6333991" cy="1355090"/>
            <a:chOff x="629" y="1096"/>
            <a:chExt cx="9975" cy="2134"/>
          </a:xfrm>
        </p:grpSpPr>
        <p:sp>
          <p:nvSpPr>
            <p:cNvPr id="14" name="同心圆 13"/>
            <p:cNvSpPr/>
            <p:nvPr>
              <p:custDataLst>
                <p:tags r:id="rId2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3"/>
              </p:custDataLst>
            </p:nvPr>
          </p:nvSpPr>
          <p:spPr>
            <a:xfrm>
              <a:off x="1012" y="1679"/>
              <a:ext cx="9592" cy="15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R="0" lvl="0" indent="0" algn="l" defTabSz="755650" rtl="0" font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人工拆解</a:t>
              </a:r>
              <a:r>
                <a:rPr lang="en-US" alt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+BooksGPT</a:t>
              </a: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赋能</a:t>
              </a:r>
              <a:endParaRPr lang="zh-CN" altLang="en-US" sz="32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  <a:p>
              <a:pPr marR="0" lvl="0" indent="0" algn="l" defTabSz="755650" rtl="0" font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u="sng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2小时</a:t>
              </a: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构建本书</a:t>
              </a:r>
              <a:r>
                <a:rPr lang="zh-CN" altLang="en-US" sz="3200" b="1" u="sng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专属</a:t>
              </a:r>
              <a:r>
                <a:rPr lang="en-US" altLang="zh-CN" sz="3200" b="1" u="sng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AI</a:t>
              </a:r>
              <a:r>
                <a:rPr lang="zh-CN" altLang="en-US" sz="3200" b="1" u="sng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语料数据库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57250" y="8129905"/>
            <a:ext cx="5143500" cy="1153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lvl="0" indent="0" algn="ctr" defTabSz="755650" rtl="0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+mn-ea"/>
              </a:rPr>
              <a:t>深度解析图书结构，提取核心信息</a:t>
            </a:r>
          </a:p>
          <a:p>
            <a:pPr marR="0" lvl="0" indent="0" algn="ctr" defTabSz="755650" rtl="0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+mn-ea"/>
              </a:rPr>
              <a:t>知识回复准确率</a:t>
            </a:r>
            <a:r>
              <a:rPr lang="zh-CN" altLang="en-US" sz="2800" b="1" u="sng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+mn-ea"/>
              </a:rPr>
              <a:t>95%</a:t>
            </a:r>
            <a:r>
              <a:rPr lang="zh-CN" altLang="en-US" sz="28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+mn-ea"/>
              </a:rPr>
              <a:t>以上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643255" y="492760"/>
            <a:ext cx="1769110" cy="430530"/>
          </a:xfrm>
          <a:prstGeom prst="roundRect">
            <a:avLst>
              <a:gd name="adj" fmla="val 50000"/>
            </a:avLst>
          </a:prstGeom>
          <a:solidFill>
            <a:srgbClr val="B01B0B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algn="ctr" defTabSz="755650" fontAlgn="ctr">
              <a:lnSpc>
                <a:spcPct val="100000"/>
              </a:lnSpc>
              <a:buSzTx/>
              <a:buNone/>
            </a:pPr>
            <a:r>
              <a:rPr kumimoji="1"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图书语料库</a:t>
            </a:r>
          </a:p>
        </p:txBody>
      </p:sp>
      <p:sp>
        <p:nvSpPr>
          <p:cNvPr id="15" name="圆角矩形标注 14"/>
          <p:cNvSpPr/>
          <p:nvPr/>
        </p:nvSpPr>
        <p:spPr>
          <a:xfrm>
            <a:off x="1983105" y="2828925"/>
            <a:ext cx="2724150" cy="594360"/>
          </a:xfrm>
          <a:prstGeom prst="wedgeRoundRectCallout">
            <a:avLst>
              <a:gd name="adj1" fmla="val -20039"/>
              <a:gd name="adj2" fmla="val 73641"/>
              <a:gd name="adj3" fmla="val 16667"/>
            </a:avLst>
          </a:prstGeom>
          <a:solidFill>
            <a:srgbClr val="B01B0B"/>
          </a:solidFill>
          <a:ln w="12700" cap="flat" cmpd="sng">
            <a:solidFill>
              <a:srgbClr val="B01B0B"/>
            </a:solidFill>
            <a:prstDash val="solid"/>
            <a:round/>
          </a:ln>
          <a:effectLst/>
        </p:spPr>
        <p:txBody>
          <a:bodyPr lIns="127000" tIns="127000" rIns="127000" bIns="127000" rtlCol="0" anchor="ctr">
            <a:noAutofit/>
          </a:bodyPr>
          <a:lstStyle/>
          <a:p>
            <a:pPr lvl="0" algn="ctr">
              <a:buSzTx/>
              <a:defRPr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本书主要介绍了哪些天文奇观？</a:t>
            </a:r>
          </a:p>
        </p:txBody>
      </p:sp>
      <p:sp>
        <p:nvSpPr>
          <p:cNvPr id="17" name="圆角矩形标注 16"/>
          <p:cNvSpPr/>
          <p:nvPr/>
        </p:nvSpPr>
        <p:spPr>
          <a:xfrm>
            <a:off x="848360" y="3717925"/>
            <a:ext cx="2155190" cy="518160"/>
          </a:xfrm>
          <a:prstGeom prst="wedgeRoundRectCallout">
            <a:avLst>
              <a:gd name="adj1" fmla="val -20039"/>
              <a:gd name="adj2" fmla="val 73641"/>
              <a:gd name="adj3" fmla="val 16667"/>
            </a:avLst>
          </a:prstGeom>
          <a:solidFill>
            <a:srgbClr val="B01B0B"/>
          </a:solidFill>
          <a:ln w="12700" cap="flat" cmpd="sng">
            <a:solidFill>
              <a:srgbClr val="B01B0B"/>
            </a:solidFill>
            <a:prstDash val="solid"/>
            <a:round/>
          </a:ln>
          <a:effectLst/>
        </p:spPr>
        <p:txBody>
          <a:bodyPr lIns="127000" tIns="127000" rIns="127000" bIns="127000" rtlCol="0" anchor="ctr">
            <a:noAutofit/>
          </a:bodyPr>
          <a:lstStyle/>
          <a:p>
            <a:pPr lvl="0" algn="ctr">
              <a:buSzTx/>
              <a:defRPr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地球是怎么形成的？</a:t>
            </a:r>
          </a:p>
        </p:txBody>
      </p:sp>
      <p:sp>
        <p:nvSpPr>
          <p:cNvPr id="24" name="圆角矩形标注 23"/>
          <p:cNvSpPr/>
          <p:nvPr/>
        </p:nvSpPr>
        <p:spPr>
          <a:xfrm>
            <a:off x="4071620" y="7421245"/>
            <a:ext cx="1834515" cy="594360"/>
          </a:xfrm>
          <a:prstGeom prst="wedgeRoundRectCallout">
            <a:avLst>
              <a:gd name="adj1" fmla="val -34112"/>
              <a:gd name="adj2" fmla="val -97970"/>
              <a:gd name="adj3" fmla="val 16667"/>
            </a:avLst>
          </a:prstGeom>
          <a:solidFill>
            <a:srgbClr val="B01B0B"/>
          </a:solidFill>
          <a:ln w="12700" cap="flat" cmpd="sng">
            <a:solidFill>
              <a:srgbClr val="B01B0B"/>
            </a:solidFill>
            <a:prstDash val="solid"/>
            <a:round/>
          </a:ln>
          <a:effectLst/>
        </p:spPr>
        <p:txBody>
          <a:bodyPr lIns="127000" tIns="127000" rIns="127000" bIns="127000" rtlCol="0" anchor="ctr">
            <a:noAutofit/>
          </a:bodyPr>
          <a:lstStyle/>
          <a:p>
            <a:pPr lvl="0" algn="ctr">
              <a:buSzTx/>
              <a:defRPr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暗物质有什么影响？</a:t>
            </a:r>
          </a:p>
        </p:txBody>
      </p:sp>
      <p:sp>
        <p:nvSpPr>
          <p:cNvPr id="25" name="圆角矩形标注 24"/>
          <p:cNvSpPr/>
          <p:nvPr/>
        </p:nvSpPr>
        <p:spPr>
          <a:xfrm>
            <a:off x="3497580" y="3603625"/>
            <a:ext cx="2512695" cy="518160"/>
          </a:xfrm>
          <a:prstGeom prst="wedgeRoundRectCallout">
            <a:avLst>
              <a:gd name="adj1" fmla="val -20039"/>
              <a:gd name="adj2" fmla="val 73641"/>
              <a:gd name="adj3" fmla="val 16667"/>
            </a:avLst>
          </a:prstGeom>
          <a:solidFill>
            <a:srgbClr val="B01B0B"/>
          </a:solidFill>
          <a:ln w="12700" cap="flat" cmpd="sng">
            <a:solidFill>
              <a:srgbClr val="B01B0B"/>
            </a:solidFill>
            <a:prstDash val="solid"/>
            <a:round/>
          </a:ln>
          <a:effectLst/>
        </p:spPr>
        <p:txBody>
          <a:bodyPr lIns="127000" tIns="127000" rIns="127000" bIns="127000" rtlCol="0" anchor="ctr">
            <a:noAutofit/>
          </a:bodyPr>
          <a:lstStyle/>
          <a:p>
            <a:pPr lvl="0" algn="ctr">
              <a:buSzTx/>
              <a:defRPr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什么是中子星？</a:t>
            </a:r>
          </a:p>
        </p:txBody>
      </p:sp>
      <p:sp>
        <p:nvSpPr>
          <p:cNvPr id="23" name="圆角矩形标注 22"/>
          <p:cNvSpPr/>
          <p:nvPr/>
        </p:nvSpPr>
        <p:spPr>
          <a:xfrm>
            <a:off x="848360" y="7306945"/>
            <a:ext cx="2513330" cy="594360"/>
          </a:xfrm>
          <a:prstGeom prst="wedgeRoundRectCallout">
            <a:avLst>
              <a:gd name="adj1" fmla="val 16745"/>
              <a:gd name="adj2" fmla="val -84508"/>
              <a:gd name="adj3" fmla="val 16667"/>
            </a:avLst>
          </a:prstGeom>
          <a:solidFill>
            <a:srgbClr val="B01B0B"/>
          </a:solidFill>
          <a:ln w="12700" cap="flat" cmpd="sng">
            <a:solidFill>
              <a:srgbClr val="B01B0B"/>
            </a:solidFill>
            <a:prstDash val="solid"/>
            <a:round/>
          </a:ln>
          <a:effectLst/>
        </p:spPr>
        <p:txBody>
          <a:bodyPr lIns="127000" tIns="127000" rIns="127000" bIns="127000" rtlCol="0" anchor="ctr">
            <a:noAutofit/>
          </a:bodyPr>
          <a:lstStyle/>
          <a:p>
            <a:pPr lvl="0" algn="ctr">
              <a:buSzTx/>
              <a:defRPr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太阳黑子有什么特点？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8256" y="4464685"/>
            <a:ext cx="1881487" cy="2685600"/>
          </a:xfrm>
          <a:prstGeom prst="rect">
            <a:avLst/>
          </a:prstGeom>
          <a:effectLst>
            <a:outerShdw blurRad="355600" dist="38100" algn="l" rotWithShape="0">
              <a:prstClr val="black">
                <a:alpha val="28000"/>
              </a:prst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546100" y="2324100"/>
            <a:ext cx="5766435" cy="7188835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545465" y="8904605"/>
            <a:ext cx="5767705" cy="779780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487680" y="9052560"/>
            <a:ext cx="5882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趣学宇宙奥秘，激发无穷探索欲</a:t>
            </a:r>
          </a:p>
        </p:txBody>
      </p:sp>
      <p:pic>
        <p:nvPicPr>
          <p:cNvPr id="5" name="图片 4" descr="数字人形象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7270" y="2816225"/>
            <a:ext cx="1974215" cy="22828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19150" y="5099050"/>
            <a:ext cx="2915285" cy="3133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本书专属形象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600" b="1" u="sng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</a:rPr>
              <a:t>“AI高阶探索家”</a:t>
            </a:r>
          </a:p>
          <a:p>
            <a:pPr indent="0" algn="l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专项训练：</a:t>
            </a:r>
            <a:r>
              <a:rPr lang="zh-CN" altLang="en-US" sz="1600" b="1" u="sng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</a:rPr>
              <a:t>TA是谁？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基于图书内容和风格训练数字人，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根据人设个性化回复、准确度高；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快速回复：</a:t>
            </a:r>
            <a:r>
              <a:rPr lang="en-US" altLang="zh-CN" sz="1600" b="1" dirty="0" err="1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TA能做什么</a:t>
            </a:r>
            <a:r>
              <a:rPr lang="en-US" altLang="zh-CN" sz="1600" b="1" dirty="0">
                <a:solidFill>
                  <a:srgbClr val="B01B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</a:t>
            </a:r>
            <a:endParaRPr lang="en-US" altLang="zh-CN" sz="1600" b="1" dirty="0">
              <a:solidFill>
                <a:srgbClr val="4B8A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7*24H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在线个性化解答疑问；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快速查询本书宇宙天文知识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解读宇宙起源、星系构成等科学奥秘。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99415" y="578485"/>
            <a:ext cx="6333991" cy="1355090"/>
            <a:chOff x="629" y="1096"/>
            <a:chExt cx="9975" cy="2134"/>
          </a:xfrm>
        </p:grpSpPr>
        <p:sp>
          <p:nvSpPr>
            <p:cNvPr id="12" name="同心圆 11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Google Shape;87;p2"/>
            <p:cNvSpPr txBox="1"/>
            <p:nvPr>
              <p:custDataLst>
                <p:tags r:id="rId4"/>
              </p:custDataLst>
            </p:nvPr>
          </p:nvSpPr>
          <p:spPr>
            <a:xfrm>
              <a:off x="1012" y="1679"/>
              <a:ext cx="9592" cy="15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R="0" lvl="0" indent="0" algn="l" defTabSz="755650" rtl="0" font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根据用户行为动态学习</a:t>
              </a:r>
            </a:p>
            <a:p>
              <a:pPr marR="0" lvl="0" indent="0" algn="l" defTabSz="755650" rtl="0" font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定制训练</a:t>
              </a:r>
              <a:r>
                <a:rPr lang="zh-CN" altLang="en-US" sz="3200" b="1" u="sng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专属</a:t>
              </a:r>
              <a:r>
                <a:rPr lang="en-US" altLang="zh-CN" sz="3200" b="1" u="sng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AI</a:t>
              </a:r>
              <a:r>
                <a:rPr lang="zh-CN" altLang="en-US" sz="3200" b="1" u="sng" dirty="0">
                  <a:solidFill>
                    <a:srgbClr val="B01B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数字人讲解服务</a:t>
              </a: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643255" y="492760"/>
            <a:ext cx="1769110" cy="430530"/>
          </a:xfrm>
          <a:prstGeom prst="roundRect">
            <a:avLst>
              <a:gd name="adj" fmla="val 50000"/>
            </a:avLst>
          </a:prstGeom>
          <a:solidFill>
            <a:srgbClr val="B01B0B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algn="ctr" defTabSz="755650" fontAlgn="ctr">
              <a:lnSpc>
                <a:spcPct val="100000"/>
              </a:lnSpc>
              <a:buSzTx/>
              <a:buNone/>
            </a:pPr>
            <a:r>
              <a:rPr kumimoji="1"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一书一模型</a:t>
            </a:r>
          </a:p>
        </p:txBody>
      </p:sp>
      <p:pic>
        <p:nvPicPr>
          <p:cNvPr id="37" name="图片 36" descr="Screenshot_2025-02-09-15-05-03-394_com.tencent.mm-edit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73475" y="3604260"/>
            <a:ext cx="2327870" cy="49608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90ce8deb-9834-48f4-8664-0d92c7ef714a"/>
  <p:tag name="COMMONDATA" val="eyJoZGlkIjoiYTc3NzVlYjU2NzIwNWFiOTAxOTUyYTEzNDMzNjJmMW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585.1,&quot;left&quot;:69.4,&quot;top&quot;:164.45,&quot;width&quot;:389.1}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585.1,&quot;left&quot;:69.4,&quot;top&quot;:164.45,&quot;width&quot;:389.1}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585.1,&quot;left&quot;:69.4,&quot;top&quot;:164.45,&quot;width&quot;:389.1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85.1,&quot;left&quot;:69.4,&quot;top&quot;:164.45,&quot;width&quot;:389.1}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85.1,&quot;left&quot;:69.4,&quot;top&quot;:164.45,&quot;width&quot;:389.1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85.1,&quot;left&quot;:69.4,&quot;top&quot;:164.45,&quot;width&quot;:389.1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4.640157480315,&quot;left&quot;:313.3281102362205,&quot;top&quot;:133.00559055118111,&quot;width&quot;:630.2976377952755}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4.640157480315,&quot;left&quot;:313.3281102362205,&quot;top&quot;:133.00559055118111,&quot;width&quot;:630.2976377952755}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21ae2a8-7d92-4c6f-9eeb-47928e4b8624}"/>
  <p:tag name="TABLE_ENDDRAG_ORIGIN_RECT" val="496*493"/>
  <p:tag name="TABLE_ENDDRAG_RECT" val="20*161*496*493"/>
  <p:tag name="KSO_WM_BEAUTIFY_FLAG" val="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c7d9890-0268-43d3-a477-ead899f241b2}"/>
  <p:tag name="TABLE_ENDDRAG_ORIGIN_RECT" val="496*493"/>
  <p:tag name="TABLE_ENDDRAG_RECT" val="20*161*496*493"/>
  <p:tag name="KSO_WM_BEAUTIFY_FLAG" val="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7c2c73b-9b3d-43a0-abca-e7dd72881143}"/>
  <p:tag name="TABLE_ENDDRAG_ORIGIN_RECT" val="487*540"/>
  <p:tag name="TABLE_ENDDRAG_RECT" val="35*173*487*540"/>
  <p:tag name="KSO_WM_BEAUTIFY_FLAG" val="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PICID" val="{715c2b71-c74d-4273-be4a-acc7d419e3aa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bee1aaeb-72bf-45e4-a02c-d84c110ef1f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391*133"/>
  <p:tag name="TABLE_ENDDRAG_RECT" val="75*461*391*13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4.640157480315,&quot;left&quot;:313.3281102362205,&quot;top&quot;:133.00559055118111,&quot;width&quot;:630.2976377952755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4.640157480315,&quot;left&quot;:313.3281102362205,&quot;top&quot;:133.00559055118111,&quot;width&quot;:630.2976377952755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585.1,&quot;left&quot;:69.4,&quot;top&quot;:164.45,&quot;width&quot;:389.1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585.1,&quot;left&quot;:69.4,&quot;top&quot;:164.45,&quot;width&quot;:389.1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585.1,&quot;left&quot;:69.4,&quot;top&quot;:164.45,&quot;width&quot;:389.1}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85.1,&quot;left&quot;:69.4,&quot;top&quot;:164.45,&quot;width&quot;:389.1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85.1,&quot;left&quot;:69.4,&quot;top&quot;:164.45,&quot;width&quot;:389.1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85.1,&quot;left&quot;:69.4,&quot;top&quot;:164.45,&quot;width&quot;:389.1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3879</Words>
  <Application>Microsoft Office PowerPoint</Application>
  <PresentationFormat>自定义</PresentationFormat>
  <Paragraphs>465</Paragraphs>
  <Slides>33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Microsoft YaHei Bold</vt:lpstr>
      <vt:lpstr>Microsoft YaHei Regular</vt:lpstr>
      <vt:lpstr>Microsoft YaHei Semibold</vt:lpstr>
      <vt:lpstr>等线</vt:lpstr>
      <vt:lpstr>等线 Light</vt:lpstr>
      <vt:lpstr>黑体</vt:lpstr>
      <vt:lpstr>微软雅黑</vt:lpstr>
      <vt:lpstr>Arial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林垂镇</cp:lastModifiedBy>
  <cp:revision>1098</cp:revision>
  <dcterms:created xsi:type="dcterms:W3CDTF">2025-01-10T10:25:00Z</dcterms:created>
  <dcterms:modified xsi:type="dcterms:W3CDTF">2025-02-13T03:23:25Z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B633BC240DF5433DAAD289D95258C3D3_13</vt:lpwstr>
  </property>
  <property fmtid="{D5CDD505-2E9C-101B-9397-08002B2CF9AE}" pid="3" name="KSOProductBuildVer">
    <vt:lpwstr>2052-12.1.0.19770</vt:lpwstr>
  </property>
</Properties>
</file>