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8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.xml" ContentType="application/vnd.openxmlformats-officedocument.presentationml.notesSlide+xml"/>
  <Override PartName="/ppt/tags/tag30.xml" ContentType="application/vnd.openxmlformats-officedocument.presentationml.tags+xml"/>
  <Override PartName="/ppt/notesSlides/notesSlide2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5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8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9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10.xml" ContentType="application/vnd.openxmlformats-officedocument.presentationml.notesSl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11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12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13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14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notesSlides/notesSlide15.xml" ContentType="application/vnd.openxmlformats-officedocument.presentationml.notesSlide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notesSlides/notesSlide16.xml" ContentType="application/vnd.openxmlformats-officedocument.presentationml.notesSlide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notesSlides/notesSlide17.xml" ContentType="application/vnd.openxmlformats-officedocument.presentationml.notesSlide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18.xml" ContentType="application/vnd.openxmlformats-officedocument.presentationml.notesSlide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53" r:id="rId2"/>
  </p:sldMasterIdLst>
  <p:notesMasterIdLst>
    <p:notesMasterId r:id="rId33"/>
  </p:notesMasterIdLst>
  <p:handoutMasterIdLst>
    <p:handoutMasterId r:id="rId34"/>
  </p:handoutMasterIdLst>
  <p:sldIdLst>
    <p:sldId id="1265" r:id="rId3"/>
    <p:sldId id="1534" r:id="rId4"/>
    <p:sldId id="330" r:id="rId5"/>
    <p:sldId id="968" r:id="rId6"/>
    <p:sldId id="1028" r:id="rId7"/>
    <p:sldId id="1535" r:id="rId8"/>
    <p:sldId id="1536" r:id="rId9"/>
    <p:sldId id="1363" r:id="rId10"/>
    <p:sldId id="1364" r:id="rId11"/>
    <p:sldId id="1453" r:id="rId12"/>
    <p:sldId id="1469" r:id="rId13"/>
    <p:sldId id="1512" r:id="rId14"/>
    <p:sldId id="1513" r:id="rId15"/>
    <p:sldId id="1417" r:id="rId16"/>
    <p:sldId id="1511" r:id="rId17"/>
    <p:sldId id="1459" r:id="rId18"/>
    <p:sldId id="1460" r:id="rId19"/>
    <p:sldId id="1462" r:id="rId20"/>
    <p:sldId id="1514" r:id="rId21"/>
    <p:sldId id="1510" r:id="rId22"/>
    <p:sldId id="1461" r:id="rId23"/>
    <p:sldId id="1386" r:id="rId24"/>
    <p:sldId id="1314" r:id="rId25"/>
    <p:sldId id="1315" r:id="rId26"/>
    <p:sldId id="1316" r:id="rId27"/>
    <p:sldId id="1317" r:id="rId28"/>
    <p:sldId id="1465" r:id="rId29"/>
    <p:sldId id="1449" r:id="rId30"/>
    <p:sldId id="1253" r:id="rId31"/>
    <p:sldId id="1254" r:id="rId32"/>
  </p:sldIdLst>
  <p:sldSz cx="6858000" cy="9902825"/>
  <p:notesSz cx="6858000" cy="9144000"/>
  <p:custDataLst>
    <p:tags r:id="rId35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2787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pos="3974" userDrawn="1">
          <p15:clr>
            <a:srgbClr val="A4A3A4"/>
          </p15:clr>
        </p15:guide>
        <p15:guide id="6" orient="horz" pos="4690" userDrawn="1">
          <p15:clr>
            <a:srgbClr val="A4A3A4"/>
          </p15:clr>
        </p15:guide>
        <p15:guide id="7" pos="34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yangzhenxuan" initials="yzx" lastIdx="1" clrIdx="0"/>
  <p:cmAuthor id="7" name="HP" initials="H" lastIdx="7" clrIdx="6"/>
  <p:cmAuthor id="1" name="zhangxiaomeng" initials="z" lastIdx="1" clrIdx="0"/>
  <p:cmAuthor id="8" name="zhangbaihong" initials="z" lastIdx="11" clrIdx="7"/>
  <p:cmAuthor id="2" name="SCJT210308" initials="S" lastIdx="1" clrIdx="1"/>
  <p:cmAuthor id="3" name="SCJT0412" initials="S" lastIdx="1" clrIdx="2"/>
  <p:cmAuthor id="4" name="SCJT" initials="S" lastIdx="1" clrIdx="3"/>
  <p:cmAuthor id="5" name="荆虎" initials="荆虎" lastIdx="1" clrIdx="4"/>
  <p:cmAuthor id="406833845" name="鲁迅说得对" initials="鲁" lastIdx="5" clrIdx="9"/>
  <p:cmAuthor id="6" name="sunyouting" initials="s" lastIdx="1" clrIdx="5"/>
  <p:cmAuthor id="696590299" name="刘天阳" initials="刘" lastIdx="1" clrIdx="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8A52"/>
    <a:srgbClr val="ED7D31"/>
    <a:srgbClr val="8FC41E"/>
    <a:srgbClr val="A68D67"/>
    <a:srgbClr val="B5A15C"/>
    <a:srgbClr val="F5F1E5"/>
    <a:srgbClr val="58452E"/>
    <a:srgbClr val="8A6D47"/>
    <a:srgbClr val="B6A35E"/>
    <a:srgbClr val="B29E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75"/>
    <p:restoredTop sz="94553" autoAdjust="0"/>
  </p:normalViewPr>
  <p:slideViewPr>
    <p:cSldViewPr snapToGrid="0" showGuides="1">
      <p:cViewPr varScale="1">
        <p:scale>
          <a:sx n="59" d="100"/>
          <a:sy n="59" d="100"/>
        </p:scale>
        <p:origin x="2217" y="54"/>
      </p:cViewPr>
      <p:guideLst>
        <p:guide orient="horz" pos="2787"/>
        <p:guide pos="2160"/>
        <p:guide pos="3974"/>
        <p:guide orient="horz" pos="4690"/>
        <p:guide pos="3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807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42088" y="685800"/>
            <a:ext cx="237449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indent="0" algn="just" fontAlgn="ctr">
              <a:lnSpc>
                <a:spcPts val="3900"/>
              </a:lnSpc>
              <a:buFont typeface="Arial" panose="020B0604020202020204" pitchFamily="34" charset="0"/>
              <a:buNone/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44444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alphaModFix amt="46000"/>
          </a:blip>
          <a:stretch>
            <a:fillRect/>
          </a:stretch>
        </p:blipFill>
        <p:spPr>
          <a:xfrm>
            <a:off x="0" y="1270"/>
            <a:ext cx="6858000" cy="99028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laceholder 03" userDrawn="1">
  <p:cSld name="Placeholder 03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laceholder 02" userDrawn="1">
  <p:cSld name="Placeholder 02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42225" y="878518"/>
            <a:ext cx="6170175" cy="101887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42225" y="2152110"/>
            <a:ext cx="6170175" cy="6872197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344250" y="9117877"/>
            <a:ext cx="1518750" cy="45745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2315250" y="9117877"/>
            <a:ext cx="2227500" cy="45745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4993650" y="9117877"/>
            <a:ext cx="1518750" cy="45745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44444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alphaModFix amt="46000"/>
          </a:blip>
          <a:stretch>
            <a:fillRect/>
          </a:stretch>
        </p:blipFill>
        <p:spPr>
          <a:xfrm>
            <a:off x="0" y="1270"/>
            <a:ext cx="6858000" cy="99028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laceholder 03" userDrawn="1">
  <p:cSld name="Placeholder 03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laceholder 02" userDrawn="1">
  <p:cSld name="Placeholder 02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image" Target="../media/image19.pn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58.xml"/><Relationship Id="rId7" Type="http://schemas.openxmlformats.org/officeDocument/2006/relationships/image" Target="../media/image20.png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23.png"/><Relationship Id="rId4" Type="http://schemas.openxmlformats.org/officeDocument/2006/relationships/tags" Target="../tags/tag59.xml"/><Relationship Id="rId9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62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23.png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image" Target="../media/image26.png"/><Relationship Id="rId5" Type="http://schemas.openxmlformats.org/officeDocument/2006/relationships/tags" Target="../tags/tag64.xml"/><Relationship Id="rId10" Type="http://schemas.openxmlformats.org/officeDocument/2006/relationships/image" Target="../media/image21.png"/><Relationship Id="rId4" Type="http://schemas.openxmlformats.org/officeDocument/2006/relationships/tags" Target="../tags/tag63.xml"/><Relationship Id="rId9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68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23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11" Type="http://schemas.openxmlformats.org/officeDocument/2006/relationships/image" Target="../media/image29.png"/><Relationship Id="rId5" Type="http://schemas.openxmlformats.org/officeDocument/2006/relationships/tags" Target="../tags/tag70.xml"/><Relationship Id="rId10" Type="http://schemas.openxmlformats.org/officeDocument/2006/relationships/image" Target="../media/image21.png"/><Relationship Id="rId4" Type="http://schemas.openxmlformats.org/officeDocument/2006/relationships/tags" Target="../tags/tag69.xml"/><Relationship Id="rId9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7" Type="http://schemas.openxmlformats.org/officeDocument/2006/relationships/image" Target="../media/image31.png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image" Target="../media/image3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78.xml"/><Relationship Id="rId7" Type="http://schemas.openxmlformats.org/officeDocument/2006/relationships/image" Target="../media/image33.png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image" Target="../media/image3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13" Type="http://schemas.openxmlformats.org/officeDocument/2006/relationships/tags" Target="../tags/tag93.xml"/><Relationship Id="rId18" Type="http://schemas.openxmlformats.org/officeDocument/2006/relationships/image" Target="../media/image37.png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12" Type="http://schemas.openxmlformats.org/officeDocument/2006/relationships/tags" Target="../tags/tag92.xml"/><Relationship Id="rId17" Type="http://schemas.openxmlformats.org/officeDocument/2006/relationships/image" Target="../media/image36.png"/><Relationship Id="rId2" Type="http://schemas.openxmlformats.org/officeDocument/2006/relationships/tags" Target="../tags/tag82.xml"/><Relationship Id="rId16" Type="http://schemas.openxmlformats.org/officeDocument/2006/relationships/image" Target="../media/image3.png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11" Type="http://schemas.openxmlformats.org/officeDocument/2006/relationships/tags" Target="../tags/tag91.xml"/><Relationship Id="rId5" Type="http://schemas.openxmlformats.org/officeDocument/2006/relationships/tags" Target="../tags/tag85.xml"/><Relationship Id="rId15" Type="http://schemas.openxmlformats.org/officeDocument/2006/relationships/notesSlide" Target="../notesSlides/notesSlide10.xml"/><Relationship Id="rId10" Type="http://schemas.openxmlformats.org/officeDocument/2006/relationships/tags" Target="../tags/tag90.xml"/><Relationship Id="rId4" Type="http://schemas.openxmlformats.org/officeDocument/2006/relationships/tags" Target="../tags/tag84.xml"/><Relationship Id="rId9" Type="http://schemas.openxmlformats.org/officeDocument/2006/relationships/tags" Target="../tags/tag89.xml"/><Relationship Id="rId1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tags" Target="../tags/tag96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9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tags" Target="../tags/tag101.xml"/><Relationship Id="rId7" Type="http://schemas.openxmlformats.org/officeDocument/2006/relationships/image" Target="../media/image40.png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image" Target="../media/image36.png"/><Relationship Id="rId5" Type="http://schemas.openxmlformats.org/officeDocument/2006/relationships/notesSlide" Target="../notesSlides/notesSlide12.xml"/><Relationship Id="rId10" Type="http://schemas.openxmlformats.org/officeDocument/2006/relationships/image" Target="../media/image43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18" Type="http://schemas.openxmlformats.org/officeDocument/2006/relationships/tags" Target="../tags/tag26.xml"/><Relationship Id="rId3" Type="http://schemas.openxmlformats.org/officeDocument/2006/relationships/tags" Target="../tags/tag11.xml"/><Relationship Id="rId21" Type="http://schemas.openxmlformats.org/officeDocument/2006/relationships/tags" Target="../tags/tag29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tags" Target="../tags/tag25.xml"/><Relationship Id="rId2" Type="http://schemas.openxmlformats.org/officeDocument/2006/relationships/tags" Target="../tags/tag10.xml"/><Relationship Id="rId16" Type="http://schemas.openxmlformats.org/officeDocument/2006/relationships/tags" Target="../tags/tag24.xml"/><Relationship Id="rId20" Type="http://schemas.openxmlformats.org/officeDocument/2006/relationships/tags" Target="../tags/tag28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5" Type="http://schemas.openxmlformats.org/officeDocument/2006/relationships/tags" Target="../tags/tag23.xml"/><Relationship Id="rId23" Type="http://schemas.openxmlformats.org/officeDocument/2006/relationships/notesSlide" Target="../notesSlides/notesSlide1.xml"/><Relationship Id="rId10" Type="http://schemas.openxmlformats.org/officeDocument/2006/relationships/tags" Target="../tags/tag18.xml"/><Relationship Id="rId19" Type="http://schemas.openxmlformats.org/officeDocument/2006/relationships/tags" Target="../tags/tag27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tags" Target="../tags/tag22.xml"/><Relationship Id="rId22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tags" Target="../tags/tag104.xml"/><Relationship Id="rId7" Type="http://schemas.openxmlformats.org/officeDocument/2006/relationships/image" Target="../media/image44.png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image" Target="../media/image36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tags" Target="../tags/tag107.xml"/><Relationship Id="rId7" Type="http://schemas.openxmlformats.org/officeDocument/2006/relationships/image" Target="../media/image47.png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image" Target="../media/image37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tags" Target="../tags/tag110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2.xml"/><Relationship Id="rId4" Type="http://schemas.openxmlformats.org/officeDocument/2006/relationships/tags" Target="../tags/tag11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tags" Target="../tags/tag115.xml"/><Relationship Id="rId7" Type="http://schemas.openxmlformats.org/officeDocument/2006/relationships/image" Target="../media/image51.tiff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image" Target="../media/image36.pn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5" Type="http://schemas.openxmlformats.org/officeDocument/2006/relationships/image" Target="../media/image53.png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26.xml"/><Relationship Id="rId3" Type="http://schemas.openxmlformats.org/officeDocument/2006/relationships/tags" Target="../tags/tag121.xml"/><Relationship Id="rId7" Type="http://schemas.openxmlformats.org/officeDocument/2006/relationships/tags" Target="../tags/tag125.xml"/><Relationship Id="rId12" Type="http://schemas.openxmlformats.org/officeDocument/2006/relationships/image" Target="../media/image56.png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11" Type="http://schemas.openxmlformats.org/officeDocument/2006/relationships/image" Target="../media/image55.png"/><Relationship Id="rId5" Type="http://schemas.openxmlformats.org/officeDocument/2006/relationships/tags" Target="../tags/tag123.xml"/><Relationship Id="rId10" Type="http://schemas.openxmlformats.org/officeDocument/2006/relationships/image" Target="../media/image54.png"/><Relationship Id="rId4" Type="http://schemas.openxmlformats.org/officeDocument/2006/relationships/tags" Target="../tags/tag122.xml"/><Relationship Id="rId9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12" Type="http://schemas.openxmlformats.org/officeDocument/2006/relationships/image" Target="../media/image59.png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11" Type="http://schemas.openxmlformats.org/officeDocument/2006/relationships/image" Target="../media/image58.png"/><Relationship Id="rId5" Type="http://schemas.openxmlformats.org/officeDocument/2006/relationships/tags" Target="../tags/tag131.xml"/><Relationship Id="rId10" Type="http://schemas.openxmlformats.org/officeDocument/2006/relationships/image" Target="../media/image57.png"/><Relationship Id="rId4" Type="http://schemas.openxmlformats.org/officeDocument/2006/relationships/tags" Target="../tags/tag130.xml"/><Relationship Id="rId9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43.xml"/><Relationship Id="rId7" Type="http://schemas.openxmlformats.org/officeDocument/2006/relationships/tags" Target="../tags/tag147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13" Type="http://schemas.openxmlformats.org/officeDocument/2006/relationships/tags" Target="../tags/tag160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tags" Target="../tags/tag159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tags" Target="../tags/tag158.xml"/><Relationship Id="rId5" Type="http://schemas.openxmlformats.org/officeDocument/2006/relationships/tags" Target="../tags/tag152.xml"/><Relationship Id="rId15" Type="http://schemas.openxmlformats.org/officeDocument/2006/relationships/image" Target="../media/image60.jpeg"/><Relationship Id="rId10" Type="http://schemas.openxmlformats.org/officeDocument/2006/relationships/tags" Target="../tags/tag157.xml"/><Relationship Id="rId4" Type="http://schemas.openxmlformats.org/officeDocument/2006/relationships/tags" Target="../tags/tag151.xml"/><Relationship Id="rId9" Type="http://schemas.openxmlformats.org/officeDocument/2006/relationships/tags" Target="../tags/tag156.xml"/><Relationship Id="rId1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image" Target="../media/image7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image" Target="../media/image6.png"/><Relationship Id="rId5" Type="http://schemas.openxmlformats.org/officeDocument/2006/relationships/tags" Target="../tags/tag35.xml"/><Relationship Id="rId10" Type="http://schemas.openxmlformats.org/officeDocument/2006/relationships/image" Target="../media/image3.png"/><Relationship Id="rId4" Type="http://schemas.openxmlformats.org/officeDocument/2006/relationships/tags" Target="../tags/tag34.xml"/><Relationship Id="rId9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40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2.png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image" Target="../media/image11.png"/><Relationship Id="rId5" Type="http://schemas.openxmlformats.org/officeDocument/2006/relationships/tags" Target="../tags/tag42.xml"/><Relationship Id="rId10" Type="http://schemas.openxmlformats.org/officeDocument/2006/relationships/image" Target="../media/image10.jpeg"/><Relationship Id="rId4" Type="http://schemas.openxmlformats.org/officeDocument/2006/relationships/tags" Target="../tags/tag41.xml"/><Relationship Id="rId9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tags" Target="../tags/tag46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8.xml"/><Relationship Id="rId10" Type="http://schemas.openxmlformats.org/officeDocument/2006/relationships/image" Target="../media/image15.png"/><Relationship Id="rId4" Type="http://schemas.openxmlformats.org/officeDocument/2006/relationships/tags" Target="../tags/tag47.xml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84;p2"/>
          <p:cNvSpPr txBox="1"/>
          <p:nvPr/>
        </p:nvSpPr>
        <p:spPr>
          <a:xfrm>
            <a:off x="1694944" y="4904158"/>
            <a:ext cx="3529039" cy="212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en-US" altLang="zh-CN" sz="915" spc="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Source Han Sans SC Bold" panose="020F0502020204030204" charset="-122"/>
                <a:sym typeface="+mn-ea"/>
              </a:rPr>
              <a:t>《</a:t>
            </a:r>
            <a:r>
              <a:rPr kumimoji="1" lang="zh-CN" altLang="en-US" sz="915" spc="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Source Han Sans SC Bold" panose="020F0502020204030204" charset="-122"/>
                <a:sym typeface="+mn-ea"/>
              </a:rPr>
              <a:t>南宁文物</a:t>
            </a:r>
            <a:r>
              <a:rPr kumimoji="1" lang="en-US" altLang="zh-CN" sz="915" spc="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Source Han Sans SC Bold" panose="020F0502020204030204" charset="-122"/>
                <a:sym typeface="+mn-ea"/>
              </a:rPr>
              <a:t>》</a:t>
            </a:r>
            <a:endParaRPr kumimoji="1" lang="zh-CN" altLang="en-US" sz="915" spc="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Source Han Sans SC Bold" panose="020F0502020204030204" charset="-122"/>
              <a:sym typeface="+mn-ea"/>
            </a:endParaRPr>
          </a:p>
        </p:txBody>
      </p:sp>
      <p:pic>
        <p:nvPicPr>
          <p:cNvPr id="3" name="图片 2" descr="未标题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9902190"/>
          </a:xfrm>
          <a:prstGeom prst="rect">
            <a:avLst/>
          </a:prstGeom>
        </p:spPr>
      </p:pic>
      <p:sp>
        <p:nvSpPr>
          <p:cNvPr id="4" name="Google Shape;86;p2"/>
          <p:cNvSpPr/>
          <p:nvPr/>
        </p:nvSpPr>
        <p:spPr>
          <a:xfrm>
            <a:off x="370205" y="3973830"/>
            <a:ext cx="6069330" cy="1036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defTabSz="457200">
              <a:lnSpc>
                <a:spcPct val="150000"/>
              </a:lnSpc>
              <a:buClrTx/>
            </a:pPr>
            <a:r>
              <a:rPr lang="zh-CN" altLang="en-US" sz="1800" dirty="0">
                <a:solidFill>
                  <a:srgbClr val="58452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《中药文化传承系列：生根、开花、结果、散叶开枝》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447041" y="2324100"/>
            <a:ext cx="5963920" cy="7188835"/>
          </a:xfrm>
          <a:prstGeom prst="roundRect">
            <a:avLst>
              <a:gd name="adj" fmla="val 9283"/>
            </a:avLst>
          </a:prstGeom>
          <a:solidFill>
            <a:srgbClr val="B29E57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399415" y="578485"/>
            <a:ext cx="6580366" cy="2032000"/>
            <a:chOff x="629" y="1096"/>
            <a:chExt cx="10363" cy="3200"/>
          </a:xfrm>
        </p:grpSpPr>
        <p:sp>
          <p:nvSpPr>
            <p:cNvPr id="14" name="同心圆 1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Google Shape;87;p2"/>
            <p:cNvSpPr txBox="1"/>
            <p:nvPr>
              <p:custDataLst>
                <p:tags r:id="rId4"/>
              </p:custDataLst>
            </p:nvPr>
          </p:nvSpPr>
          <p:spPr>
            <a:xfrm>
              <a:off x="1012" y="1679"/>
              <a:ext cx="9980" cy="26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根据用户行为动态学习</a:t>
              </a:r>
            </a:p>
            <a:p>
              <a:pPr lvl="0" algn="l">
                <a:buSzTx/>
              </a:pPr>
              <a:r>
                <a:rPr lang="zh-CN" altLang="en-US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定制训练专属</a:t>
              </a:r>
              <a:r>
                <a:rPr lang="en-US" altLang="zh-CN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AI</a:t>
              </a:r>
              <a:r>
                <a:rPr lang="zh-CN" altLang="en-US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数字人</a:t>
              </a:r>
            </a:p>
            <a:p>
              <a:pPr lvl="0" algn="l">
                <a:buSzTx/>
              </a:pPr>
              <a:endParaRPr lang="zh-CN" altLang="en-US" sz="36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</p:grpSp>
      <p:sp>
        <p:nvSpPr>
          <p:cNvPr id="19" name="同侧圆角矩形 18"/>
          <p:cNvSpPr/>
          <p:nvPr>
            <p:custDataLst>
              <p:tags r:id="rId2"/>
            </p:custDataLst>
          </p:nvPr>
        </p:nvSpPr>
        <p:spPr>
          <a:xfrm rot="10800000">
            <a:off x="643255" y="8904605"/>
            <a:ext cx="5767705" cy="779780"/>
          </a:xfrm>
          <a:prstGeom prst="round2SameRect">
            <a:avLst/>
          </a:prstGeom>
          <a:gradFill>
            <a:gsLst>
              <a:gs pos="0">
                <a:srgbClr val="CBBB7E"/>
              </a:gs>
              <a:gs pos="100000">
                <a:srgbClr val="B29E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528320" y="9033510"/>
            <a:ext cx="5882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看花识草辨药材，趣学中医不枯燥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19150" y="2532380"/>
            <a:ext cx="2915285" cy="3133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本书专属形象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800" b="1" u="sng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en-US" altLang="zh-CN" sz="1800" b="1" u="sng" dirty="0">
                <a:solidFill>
                  <a:srgbClr val="4B8A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</a:t>
            </a:r>
            <a:r>
              <a:rPr lang="zh-CN" altLang="en-US" sz="1800" b="1" u="sng" dirty="0">
                <a:solidFill>
                  <a:srgbClr val="4B8A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杏林小药师</a:t>
            </a:r>
            <a:r>
              <a:rPr lang="en-US" altLang="zh-CN" sz="1800" b="1" u="sng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</a:p>
          <a:p>
            <a:pPr indent="0" algn="l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专项训练：</a:t>
            </a:r>
            <a:r>
              <a:rPr lang="en-US" altLang="zh-CN" sz="1600" b="1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TA</a:t>
            </a:r>
            <a:r>
              <a:rPr lang="zh-CN" altLang="en-US" sz="1600" b="1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是谁？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基于图书内容和风格训练数字人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根据人设个性化回复、准确度高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快速回复：</a:t>
            </a:r>
            <a:r>
              <a:rPr lang="en-US" altLang="zh-CN" sz="1600" b="1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TA能做什么？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altLang="zh-CN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7*24H</a:t>
            </a: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在线个性化解答疑问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快速查询本书中医药知识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解读根茎、果实种子等药用功效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642620" y="518160"/>
            <a:ext cx="1769110" cy="430530"/>
          </a:xfrm>
          <a:prstGeom prst="roundRect">
            <a:avLst>
              <a:gd name="adj" fmla="val 50000"/>
            </a:avLst>
          </a:prstGeom>
        </p:spPr>
        <p:style>
          <a:lnRef idx="0">
            <a:srgbClr val="FFFFFF"/>
          </a:lnRef>
          <a:fillRef idx="1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127000" tIns="127000" rIns="127000" bIns="127000" rtlCol="0" anchor="ctr">
            <a:noAutofit/>
          </a:bodyPr>
          <a:lstStyle/>
          <a:p>
            <a:pPr algn="ctr" defTabSz="755650" fontAlgn="ctr">
              <a:lnSpc>
                <a:spcPct val="100000"/>
              </a:lnSpc>
              <a:buSz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一书一模型</a:t>
            </a:r>
            <a:endParaRPr kumimoji="1" lang="zh-CN" altLang="en-US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PingFang TC Semibold" panose="020B0400000000000000" charset="-120"/>
              <a:sym typeface="微软雅黑" panose="020B0503020204020204" pitchFamily="34" charset="-122"/>
            </a:endParaRPr>
          </a:p>
        </p:txBody>
      </p:sp>
      <p:pic>
        <p:nvPicPr>
          <p:cNvPr id="5" name="图片 4" descr="数字人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0595" y="5988050"/>
            <a:ext cx="2285365" cy="2916555"/>
          </a:xfrm>
          <a:prstGeom prst="rect">
            <a:avLst/>
          </a:prstGeom>
        </p:spPr>
      </p:pic>
      <p:pic>
        <p:nvPicPr>
          <p:cNvPr id="9" name="图片 8" descr="06样式4 无按钮样式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5960" y="2396490"/>
            <a:ext cx="3213100" cy="61347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549275" y="2324100"/>
            <a:ext cx="5780405" cy="7188835"/>
          </a:xfrm>
          <a:prstGeom prst="roundRect">
            <a:avLst>
              <a:gd name="adj" fmla="val 9283"/>
            </a:avLst>
          </a:prstGeom>
          <a:solidFill>
            <a:srgbClr val="B29E57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399415" y="578485"/>
            <a:ext cx="6580366" cy="1477645"/>
            <a:chOff x="629" y="1096"/>
            <a:chExt cx="10363" cy="2327"/>
          </a:xfrm>
        </p:grpSpPr>
        <p:sp>
          <p:nvSpPr>
            <p:cNvPr id="14" name="同心圆 1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Google Shape;87;p2"/>
            <p:cNvSpPr txBox="1"/>
            <p:nvPr>
              <p:custDataLst>
                <p:tags r:id="rId4"/>
              </p:custDataLst>
            </p:nvPr>
          </p:nvSpPr>
          <p:spPr>
            <a:xfrm>
              <a:off x="1012" y="1679"/>
              <a:ext cx="9980" cy="17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阅读有疑惑，</a:t>
              </a:r>
              <a:r>
                <a:rPr lang="en-US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1</a:t>
              </a:r>
              <a:r>
                <a:rPr lang="zh-CN" altLang="en-US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对</a:t>
              </a:r>
              <a:r>
                <a:rPr lang="en-US" altLang="zh-CN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1</a:t>
              </a:r>
              <a:r>
                <a:rPr lang="zh-CN" altLang="en-US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在线答</a:t>
              </a:r>
            </a:p>
            <a:p>
              <a:pPr lvl="0" algn="l">
                <a:buSzTx/>
              </a:pPr>
              <a:r>
                <a:rPr lang="zh-CN" altLang="en-US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趣味对话提问，为你随时解惑</a:t>
              </a:r>
              <a:r>
                <a:rPr lang="en-US" altLang="zh-CN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 </a:t>
              </a:r>
            </a:p>
          </p:txBody>
        </p:sp>
      </p:grpSp>
      <p:sp>
        <p:nvSpPr>
          <p:cNvPr id="19" name="同侧圆角矩形 18"/>
          <p:cNvSpPr/>
          <p:nvPr>
            <p:custDataLst>
              <p:tags r:id="rId2"/>
            </p:custDataLst>
          </p:nvPr>
        </p:nvSpPr>
        <p:spPr>
          <a:xfrm rot="10800000">
            <a:off x="643255" y="8128635"/>
            <a:ext cx="5767705" cy="1555750"/>
          </a:xfrm>
          <a:prstGeom prst="round2SameRect">
            <a:avLst/>
          </a:prstGeom>
          <a:gradFill>
            <a:gsLst>
              <a:gs pos="0">
                <a:srgbClr val="CBBB7E"/>
              </a:gs>
              <a:gs pos="100000">
                <a:srgbClr val="B29E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528320" y="8399145"/>
            <a:ext cx="58826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问题式引导孩子了解中药，种下文化种子</a:t>
            </a:r>
          </a:p>
          <a:p>
            <a:pPr algn="ctr"/>
            <a:r>
              <a:rPr kumimoji="1" lang="zh-CN" altLang="en-US" sz="24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匹配书内章节，发散问答，搭建中药体系</a:t>
            </a:r>
            <a:endParaRPr kumimoji="1"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一键查知识，看导图，视频跟学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643255" y="492760"/>
            <a:ext cx="1769110" cy="43053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indent="0" algn="ctr" font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</a:t>
            </a:r>
            <a:r>
              <a:rPr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交互式检索</a:t>
            </a:r>
            <a:endParaRPr kumimoji="1" lang="zh-CN" altLang="en-US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PingFang TC Semibold" panose="020B0400000000000000" charset="-12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6640" y="2884805"/>
            <a:ext cx="2136775" cy="4677410"/>
          </a:xfrm>
          <a:prstGeom prst="rect">
            <a:avLst/>
          </a:prstGeom>
        </p:spPr>
      </p:pic>
      <p:pic>
        <p:nvPicPr>
          <p:cNvPr id="3" name="Picture 4" descr="iphone x苹果手机框png图片素材-XD素材中文网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080" y="2754630"/>
            <a:ext cx="2458720" cy="494665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 descr="b95b7dacaa488604dd08e0a252a873cd_compress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36975" y="2884170"/>
            <a:ext cx="2152015" cy="4710430"/>
          </a:xfrm>
          <a:prstGeom prst="rect">
            <a:avLst/>
          </a:prstGeom>
        </p:spPr>
      </p:pic>
      <p:pic>
        <p:nvPicPr>
          <p:cNvPr id="5" name="Picture 4" descr="iphone x苹果手机框png图片素材-XD素材中文网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305" y="2754630"/>
            <a:ext cx="2458720" cy="494665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图片 26" descr="手指-copy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9560000">
            <a:off x="5593715" y="5009515"/>
            <a:ext cx="1160780" cy="11607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643255" y="2324100"/>
            <a:ext cx="5766435" cy="6752590"/>
          </a:xfrm>
          <a:prstGeom prst="roundRect">
            <a:avLst>
              <a:gd name="adj" fmla="val 9283"/>
            </a:avLst>
          </a:prstGeom>
          <a:solidFill>
            <a:srgbClr val="B29E57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[</a:t>
            </a:r>
            <a:r>
              <a:rPr kumimoji="1" lang="zh-CN" altLang="en-US" dirty="0"/>
              <a:t>图片</a:t>
            </a:r>
            <a:r>
              <a:rPr kumimoji="1" lang="en-US" altLang="zh-CN" dirty="0"/>
              <a:t>]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99415" y="578485"/>
            <a:ext cx="6582906" cy="1477645"/>
            <a:chOff x="629" y="1096"/>
            <a:chExt cx="10367" cy="2327"/>
          </a:xfrm>
        </p:grpSpPr>
        <p:sp>
          <p:nvSpPr>
            <p:cNvPr id="14" name="同心圆 13"/>
            <p:cNvSpPr/>
            <p:nvPr>
              <p:custDataLst>
                <p:tags r:id="rId5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Google Shape;87;p2"/>
            <p:cNvSpPr txBox="1"/>
            <p:nvPr>
              <p:custDataLst>
                <p:tags r:id="rId6"/>
              </p:custDataLst>
            </p:nvPr>
          </p:nvSpPr>
          <p:spPr>
            <a:xfrm>
              <a:off x="1466" y="1679"/>
              <a:ext cx="9530" cy="17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定制</a:t>
              </a:r>
              <a:r>
                <a:rPr lang="zh-CN" sz="3600" b="1" u="sng" dirty="0">
                  <a:solidFill>
                    <a:srgbClr val="4B8A5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AI小画师</a:t>
              </a:r>
              <a:r>
                <a:rPr lang="zh-CN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，教你画中药</a:t>
              </a:r>
            </a:p>
            <a:p>
              <a:pPr lvl="0" algn="l">
                <a:buSzTx/>
              </a:pPr>
              <a:r>
                <a:rPr lang="zh-CN" altLang="en-US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一起用画笔勾勒出本草魅力</a:t>
              </a:r>
            </a:p>
          </p:txBody>
        </p:sp>
      </p:grpSp>
      <p:sp>
        <p:nvSpPr>
          <p:cNvPr id="19" name="同侧圆角矩形 18"/>
          <p:cNvSpPr/>
          <p:nvPr>
            <p:custDataLst>
              <p:tags r:id="rId2"/>
            </p:custDataLst>
          </p:nvPr>
        </p:nvSpPr>
        <p:spPr>
          <a:xfrm rot="10800000">
            <a:off x="643255" y="7802880"/>
            <a:ext cx="5767705" cy="1518920"/>
          </a:xfrm>
          <a:prstGeom prst="round2SameRect">
            <a:avLst/>
          </a:prstGeom>
          <a:gradFill>
            <a:gsLst>
              <a:gs pos="0">
                <a:srgbClr val="CBBB7E"/>
              </a:gs>
              <a:gs pos="100000">
                <a:srgbClr val="B29E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558800" y="8147685"/>
            <a:ext cx="58826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想要创作你自己的中药画？父母不会教？</a:t>
            </a:r>
          </a:p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输入你的想法，指导你更多绘画细节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643255" y="492760"/>
            <a:ext cx="2855595" cy="43053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indent="0" algn="ctr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图书AI资源生成和搜索</a:t>
            </a:r>
          </a:p>
          <a:p>
            <a:pPr indent="0" algn="ctr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（AI图书Summary）</a:t>
            </a:r>
            <a:endParaRPr kumimoji="1" lang="en-US" altLang="zh-CN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PingFang TC Semibold" panose="020B0400000000000000" charset="-12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39190" y="7325360"/>
            <a:ext cx="204152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输入你的绘画想法</a:t>
            </a:r>
            <a:endParaRPr kumimoji="1" lang="en-US" altLang="zh-CN" b="1" dirty="0">
              <a:solidFill>
                <a:srgbClr val="4B8A5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75380" y="7334250"/>
            <a:ext cx="26536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altLang="en-US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智能给予绘画步骤细节建议</a:t>
            </a:r>
          </a:p>
        </p:txBody>
      </p:sp>
      <p:sp>
        <p:nvSpPr>
          <p:cNvPr id="162" name="Speech Bubble: Rectangle with Corners Rounded 161"/>
          <p:cNvSpPr/>
          <p:nvPr/>
        </p:nvSpPr>
        <p:spPr>
          <a:xfrm>
            <a:off x="2157095" y="2639060"/>
            <a:ext cx="3938270" cy="750570"/>
          </a:xfrm>
          <a:prstGeom prst="wedgeRoundRectCallout">
            <a:avLst>
              <a:gd name="adj1" fmla="val -55514"/>
              <a:gd name="adj2" fmla="val -10236"/>
              <a:gd name="adj3" fmla="val 1666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在中药的奇妙天地里，每一味药材都是独特的</a:t>
            </a:r>
            <a:r>
              <a:rPr lang="en-US" altLang="zh-CN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颜料</a:t>
            </a:r>
            <a:r>
              <a:rPr lang="en-US" altLang="zh-CN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，而你，就是那位独具匠心的</a:t>
            </a:r>
            <a:r>
              <a:rPr lang="en-US" altLang="zh-CN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中药小画师</a:t>
            </a:r>
            <a:r>
              <a:rPr lang="en-US" altLang="zh-CN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！</a:t>
            </a:r>
          </a:p>
          <a:p>
            <a:pPr>
              <a:lnSpc>
                <a:spcPct val="130000"/>
              </a:lnSpc>
            </a:pP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当灵动的创意与古老的中药相遇，能绘出历史的韵味、自然的奥秘，快来加入我们，开启这场独一无二的中药绘画之旅，用画笔勾勒出中医药的无限精彩！</a:t>
            </a:r>
            <a:r>
              <a:rPr lang="en-US" altLang="zh-CN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</p:txBody>
      </p:sp>
      <p:pic>
        <p:nvPicPr>
          <p:cNvPr id="3" name="图片 2" descr="中医药图片生成 (4)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9780" y="2439670"/>
            <a:ext cx="1149985" cy="1149985"/>
          </a:xfrm>
          <a:prstGeom prst="ellipse">
            <a:avLst/>
          </a:prstGeom>
          <a:effectLst>
            <a:outerShdw blurRad="3556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2" name="文本框 21"/>
          <p:cNvSpPr txBox="1"/>
          <p:nvPr>
            <p:custDataLst>
              <p:tags r:id="rId3"/>
            </p:custDataLst>
          </p:nvPr>
        </p:nvSpPr>
        <p:spPr>
          <a:xfrm>
            <a:off x="827405" y="7178675"/>
            <a:ext cx="813435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t">
              <a:lnSpc>
                <a:spcPct val="150000"/>
              </a:lnSpc>
            </a:pPr>
            <a:r>
              <a:rPr lang="en-US" altLang="zh-CN" sz="1800" b="1" i="0" dirty="0">
                <a:solidFill>
                  <a:srgbClr val="4B8A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3335020" y="7200265"/>
            <a:ext cx="813435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t">
              <a:lnSpc>
                <a:spcPct val="150000"/>
              </a:lnSpc>
            </a:pPr>
            <a:r>
              <a:rPr lang="en-US" altLang="zh-CN" sz="1800" b="1" i="0" dirty="0">
                <a:solidFill>
                  <a:srgbClr val="4B8A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pic>
        <p:nvPicPr>
          <p:cNvPr id="21" name="图片 20" descr="d295c0b5f0c98c232a9511f715372ed3_compress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50315" y="3755390"/>
            <a:ext cx="1572895" cy="3444875"/>
          </a:xfrm>
          <a:prstGeom prst="roundRect">
            <a:avLst/>
          </a:prstGeom>
        </p:spPr>
      </p:pic>
      <p:pic>
        <p:nvPicPr>
          <p:cNvPr id="11" name="Picture 4" descr="iphone x苹果手机框png图片素材-XD素材中文网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190" y="3712210"/>
            <a:ext cx="1794510" cy="361315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图片 25"/>
          <p:cNvPicPr/>
          <p:nvPr/>
        </p:nvPicPr>
        <p:blipFill>
          <a:blip r:embed="rId11"/>
          <a:srcRect l="5916" t="2673" r="7197" b="3231"/>
          <a:stretch>
            <a:fillRect/>
          </a:stretch>
        </p:blipFill>
        <p:spPr>
          <a:xfrm>
            <a:off x="4023360" y="3755390"/>
            <a:ext cx="1570355" cy="3487420"/>
          </a:xfrm>
          <a:prstGeom prst="roundRect">
            <a:avLst/>
          </a:prstGeom>
        </p:spPr>
      </p:pic>
      <p:pic>
        <p:nvPicPr>
          <p:cNvPr id="24" name="Picture 4" descr="iphone x苹果手机框png图片素材-XD素材中文网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600" y="3712210"/>
            <a:ext cx="1794510" cy="361315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图片 26" descr="手指-copy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9560000">
            <a:off x="5243195" y="5247640"/>
            <a:ext cx="1160780" cy="11607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549275" y="2324100"/>
            <a:ext cx="5765165" cy="6752590"/>
          </a:xfrm>
          <a:prstGeom prst="roundRect">
            <a:avLst>
              <a:gd name="adj" fmla="val 9283"/>
            </a:avLst>
          </a:prstGeom>
          <a:solidFill>
            <a:srgbClr val="B29E57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399415" y="578485"/>
            <a:ext cx="6582906" cy="1477645"/>
            <a:chOff x="629" y="1096"/>
            <a:chExt cx="10367" cy="2327"/>
          </a:xfrm>
        </p:grpSpPr>
        <p:sp>
          <p:nvSpPr>
            <p:cNvPr id="14" name="同心圆 13"/>
            <p:cNvSpPr/>
            <p:nvPr>
              <p:custDataLst>
                <p:tags r:id="rId5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Google Shape;87;p2"/>
            <p:cNvSpPr txBox="1"/>
            <p:nvPr>
              <p:custDataLst>
                <p:tags r:id="rId6"/>
              </p:custDataLst>
            </p:nvPr>
          </p:nvSpPr>
          <p:spPr>
            <a:xfrm>
              <a:off x="1466" y="1679"/>
              <a:ext cx="9530" cy="17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定制</a:t>
              </a:r>
              <a:r>
                <a:rPr lang="zh-CN" sz="3600" b="1" u="sng" dirty="0">
                  <a:solidFill>
                    <a:srgbClr val="4B8A5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AI药铺小掌柜</a:t>
              </a:r>
            </a:p>
            <a:p>
              <a:pPr lvl="0" algn="l">
                <a:buSzTx/>
              </a:pPr>
              <a:r>
                <a:rPr lang="zh-CN" altLang="en-US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和他一起模拟经营中药铺</a:t>
              </a:r>
            </a:p>
          </p:txBody>
        </p:sp>
      </p:grpSp>
      <p:sp>
        <p:nvSpPr>
          <p:cNvPr id="19" name="同侧圆角矩形 18"/>
          <p:cNvSpPr/>
          <p:nvPr>
            <p:custDataLst>
              <p:tags r:id="rId2"/>
            </p:custDataLst>
          </p:nvPr>
        </p:nvSpPr>
        <p:spPr>
          <a:xfrm rot="10800000">
            <a:off x="643255" y="7802880"/>
            <a:ext cx="5767705" cy="1518920"/>
          </a:xfrm>
          <a:prstGeom prst="round2SameRect">
            <a:avLst/>
          </a:prstGeom>
          <a:gradFill>
            <a:gsLst>
              <a:gs pos="0">
                <a:srgbClr val="CBBB7E"/>
              </a:gs>
              <a:gs pos="100000">
                <a:srgbClr val="B29E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543560" y="8046085"/>
            <a:ext cx="58826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药用功效你真的了解吗？</a:t>
            </a:r>
          </a:p>
          <a:p>
            <a:pPr algn="ctr"/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小掌柜考考你，检测你的识药本领</a:t>
            </a:r>
          </a:p>
        </p:txBody>
      </p:sp>
      <p:sp>
        <p:nvSpPr>
          <p:cNvPr id="162" name="Speech Bubble: Rectangle with Corners Rounded 161"/>
          <p:cNvSpPr/>
          <p:nvPr/>
        </p:nvSpPr>
        <p:spPr>
          <a:xfrm>
            <a:off x="2157095" y="2639060"/>
            <a:ext cx="3938270" cy="750570"/>
          </a:xfrm>
          <a:prstGeom prst="wedgeRoundRectCallout">
            <a:avLst>
              <a:gd name="adj1" fmla="val -55514"/>
              <a:gd name="adj2" fmla="val -10236"/>
              <a:gd name="adj3" fmla="val 1666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你知道吗？胖嘟嘟的山药，就像一个个小卫士，守护着我们的脾胃。</a:t>
            </a:r>
          </a:p>
          <a:p>
            <a:pPr>
              <a:lnSpc>
                <a:spcPct val="130000"/>
              </a:lnSpc>
            </a:pP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我特别喜欢和大家分享这些有趣的中药知识，也很乐意帮你们找到让身体棒棒的小秘诀！不管是你想了解怎么让自己长高长胖，还是赶走小感冒、小咳嗽，都能来问我哟。</a:t>
            </a:r>
            <a:endParaRPr lang="en-US" altLang="zh-CN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 descr="中医药图片生成 (3)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2005" y="2479675"/>
            <a:ext cx="1118870" cy="1118870"/>
          </a:xfrm>
          <a:prstGeom prst="ellipse">
            <a:avLst/>
          </a:prstGeom>
          <a:effectLst>
            <a:outerShdw blurRad="3556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1139190" y="7325360"/>
            <a:ext cx="204152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输入你的药用问题</a:t>
            </a:r>
            <a:endParaRPr kumimoji="1" lang="en-US" altLang="zh-CN" b="1" dirty="0">
              <a:solidFill>
                <a:srgbClr val="4B8A5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89680" y="7332980"/>
            <a:ext cx="261302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altLang="en-US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结合书内信息智能解答</a:t>
            </a: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827405" y="7178675"/>
            <a:ext cx="813435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t">
              <a:lnSpc>
                <a:spcPct val="150000"/>
              </a:lnSpc>
            </a:pPr>
            <a:r>
              <a:rPr lang="en-US" altLang="zh-CN" sz="1800" b="1" i="0" dirty="0">
                <a:solidFill>
                  <a:srgbClr val="4B8A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3550285" y="7200265"/>
            <a:ext cx="813435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t">
              <a:lnSpc>
                <a:spcPct val="150000"/>
              </a:lnSpc>
            </a:pPr>
            <a:r>
              <a:rPr lang="en-US" altLang="zh-CN" sz="1800" b="1" i="0" dirty="0">
                <a:solidFill>
                  <a:srgbClr val="4B8A5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pic>
        <p:nvPicPr>
          <p:cNvPr id="13" name="图片 12" descr="0e4baef92204e0d0eb99efa263d219eb_compress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7780" y="3755390"/>
            <a:ext cx="1593850" cy="3488055"/>
          </a:xfrm>
          <a:prstGeom prst="roundRect">
            <a:avLst/>
          </a:prstGeom>
        </p:spPr>
      </p:pic>
      <p:pic>
        <p:nvPicPr>
          <p:cNvPr id="12" name="Picture 4" descr="iphone x苹果手机框png图片素材-XD素材中文网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712210"/>
            <a:ext cx="1794510" cy="361315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/>
          <p:nvPr/>
        </p:nvPicPr>
        <p:blipFill>
          <a:blip r:embed="rId11"/>
          <a:stretch>
            <a:fillRect/>
          </a:stretch>
        </p:blipFill>
        <p:spPr>
          <a:xfrm>
            <a:off x="4122420" y="3804285"/>
            <a:ext cx="1602105" cy="3439160"/>
          </a:xfrm>
          <a:prstGeom prst="rect">
            <a:avLst/>
          </a:prstGeom>
        </p:spPr>
      </p:pic>
      <p:pic>
        <p:nvPicPr>
          <p:cNvPr id="24" name="Picture 4" descr="iphone x苹果手机框png图片素材-XD素材中文网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900" y="3712210"/>
            <a:ext cx="1794510" cy="361315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图片 26" descr="手指-copy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9560000">
            <a:off x="5243195" y="5247640"/>
            <a:ext cx="1160780" cy="116078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643255" y="492760"/>
            <a:ext cx="2855595" cy="43053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indent="0" algn="ctr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图书AI资源生成和搜索</a:t>
            </a:r>
          </a:p>
          <a:p>
            <a:pPr indent="0" algn="ctr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（AI图书Summary）</a:t>
            </a:r>
            <a:endParaRPr kumimoji="1" lang="en-US" altLang="zh-CN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PingFang TC Semibold" panose="020B0400000000000000" charset="-120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543561" y="2324100"/>
            <a:ext cx="5765164" cy="6752590"/>
          </a:xfrm>
          <a:prstGeom prst="roundRect">
            <a:avLst>
              <a:gd name="adj" fmla="val 9283"/>
            </a:avLst>
          </a:prstGeom>
          <a:solidFill>
            <a:srgbClr val="B29E57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399415" y="578485"/>
            <a:ext cx="6582906" cy="1539240"/>
            <a:chOff x="629" y="1096"/>
            <a:chExt cx="10367" cy="2424"/>
          </a:xfrm>
        </p:grpSpPr>
        <p:sp>
          <p:nvSpPr>
            <p:cNvPr id="14" name="同心圆 1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Google Shape;87;p2"/>
            <p:cNvSpPr txBox="1"/>
            <p:nvPr>
              <p:custDataLst>
                <p:tags r:id="rId4"/>
              </p:custDataLst>
            </p:nvPr>
          </p:nvSpPr>
          <p:spPr>
            <a:xfrm>
              <a:off x="1466" y="1679"/>
              <a:ext cx="9530" cy="18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en-US" altLang="zh-CN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AI</a:t>
              </a: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分类生成知识导图</a:t>
              </a:r>
              <a:endParaRPr lang="en-US" altLang="zh-CN" sz="4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  <a:p>
              <a:pPr lvl="0" algn="l">
                <a:buSzTx/>
              </a:pPr>
              <a:r>
                <a:rPr lang="zh-CN" altLang="en-US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父母带孩子</a:t>
              </a:r>
              <a:r>
                <a:rPr lang="zh-CN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轻松看书内精华</a:t>
              </a:r>
            </a:p>
          </p:txBody>
        </p:sp>
      </p:grpSp>
      <p:sp>
        <p:nvSpPr>
          <p:cNvPr id="19" name="同侧圆角矩形 18"/>
          <p:cNvSpPr/>
          <p:nvPr>
            <p:custDataLst>
              <p:tags r:id="rId2"/>
            </p:custDataLst>
          </p:nvPr>
        </p:nvSpPr>
        <p:spPr>
          <a:xfrm rot="10800000">
            <a:off x="549275" y="7802880"/>
            <a:ext cx="5759450" cy="1518920"/>
          </a:xfrm>
          <a:prstGeom prst="round2SameRect">
            <a:avLst/>
          </a:prstGeom>
          <a:gradFill>
            <a:gsLst>
              <a:gs pos="0">
                <a:srgbClr val="CBBB7E"/>
              </a:gs>
              <a:gs pos="100000">
                <a:srgbClr val="B29E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543560" y="8046085"/>
            <a:ext cx="5882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树状图更直观，鼓励孩子动手对照画</a:t>
            </a:r>
          </a:p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减轻家长伴读负担，帮助知识记忆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77825" y="9395460"/>
            <a:ext cx="593090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kumimoji="1" lang="zh-CN" altLang="en-US" sz="600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此处为示意，</a:t>
            </a:r>
            <a:r>
              <a:rPr kumimoji="1" lang="zh-CN" sz="600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产品</a:t>
            </a:r>
            <a:r>
              <a:rPr kumimoji="1" lang="en-US" altLang="zh-CN" sz="600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3</a:t>
            </a:r>
            <a:r>
              <a:rPr kumimoji="1" lang="zh-CN" altLang="en-US" sz="600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月上线交付</a:t>
            </a:r>
          </a:p>
          <a:p>
            <a:pPr algn="r"/>
            <a:r>
              <a:rPr kumimoji="1" lang="zh-CN" altLang="en-US" sz="600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参考出版社意见，也可使用资源库中现有资源补充替换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42303" y="2639366"/>
            <a:ext cx="5567680" cy="5835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基于套系书不同分类及书内知识智能生成，父母按需选择</a:t>
            </a:r>
          </a:p>
          <a:p>
            <a:pPr algn="ctr"/>
            <a:r>
              <a:rPr kumimoji="1" lang="zh-CN" sz="1600" b="1" u="sng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《生根》《开花》《结果》《散叶开枝》知识脉络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719455" y="3429306"/>
            <a:ext cx="5419090" cy="3782695"/>
            <a:chOff x="1326" y="4260"/>
            <a:chExt cx="9161" cy="6394"/>
          </a:xfrm>
        </p:grpSpPr>
        <p:pic>
          <p:nvPicPr>
            <p:cNvPr id="4" name="图片 3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1326" y="4260"/>
              <a:ext cx="3725" cy="6393"/>
            </a:xfrm>
            <a:prstGeom prst="rect">
              <a:avLst/>
            </a:prstGeom>
          </p:spPr>
        </p:pic>
        <p:pic>
          <p:nvPicPr>
            <p:cNvPr id="13" name="图片 12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5187" y="4260"/>
              <a:ext cx="5301" cy="6394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003935" y="7211060"/>
            <a:ext cx="204152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《生根》知识导图</a:t>
            </a:r>
            <a:endParaRPr kumimoji="1" lang="zh-CN" altLang="en-US" b="1" dirty="0">
              <a:solidFill>
                <a:srgbClr val="4B8A5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03650" y="7211060"/>
            <a:ext cx="189801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《结果》知识导图</a:t>
            </a:r>
            <a:endParaRPr kumimoji="1" lang="zh-CN" altLang="en-US" b="1" dirty="0">
              <a:solidFill>
                <a:srgbClr val="4B8A5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43255" y="492760"/>
            <a:ext cx="2855595" cy="43053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indent="0" algn="ctr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图书AI资源生成和搜索</a:t>
            </a:r>
          </a:p>
          <a:p>
            <a:pPr indent="0" algn="ctr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（AI图书Summary）</a:t>
            </a:r>
            <a:endParaRPr kumimoji="1" lang="en-US" altLang="zh-CN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PingFang TC Semibold" panose="020B0400000000000000" charset="-120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545782" y="2255893"/>
            <a:ext cx="5766435" cy="6752590"/>
          </a:xfrm>
          <a:prstGeom prst="roundRect">
            <a:avLst>
              <a:gd name="adj" fmla="val 9283"/>
            </a:avLst>
          </a:prstGeom>
          <a:solidFill>
            <a:srgbClr val="B29E57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41102" y="2767068"/>
            <a:ext cx="2095500" cy="46634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8067" y="2767068"/>
            <a:ext cx="2095500" cy="4663440"/>
          </a:xfrm>
          <a:prstGeom prst="rect">
            <a:avLst/>
          </a:prstGeom>
        </p:spPr>
      </p:pic>
      <p:pic>
        <p:nvPicPr>
          <p:cNvPr id="21" name="Picture 4" descr="iphone x苹果手机框png图片素材-XD素材中文网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017" y="2618478"/>
            <a:ext cx="2472055" cy="496062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iphone x苹果手机框png图片素材-XD素材中文网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472" y="2618478"/>
            <a:ext cx="2472055" cy="496062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399415" y="578485"/>
            <a:ext cx="6368281" cy="1416050"/>
            <a:chOff x="629" y="1096"/>
            <a:chExt cx="10029" cy="2230"/>
          </a:xfrm>
        </p:grpSpPr>
        <p:sp>
          <p:nvSpPr>
            <p:cNvPr id="14" name="同心圆 1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Google Shape;87;p2"/>
            <p:cNvSpPr txBox="1"/>
            <p:nvPr>
              <p:custDataLst>
                <p:tags r:id="rId4"/>
              </p:custDataLst>
            </p:nvPr>
          </p:nvSpPr>
          <p:spPr>
            <a:xfrm>
              <a:off x="1466" y="1679"/>
              <a:ext cx="9192" cy="16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en-US" altLang="zh-CN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AI</a:t>
              </a:r>
              <a:r>
                <a:rPr lang="zh-CN" altLang="en-US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亲子定制中医伴读</a:t>
              </a:r>
              <a:r>
                <a:rPr lang="en-US" altLang="zh-CN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——</a:t>
              </a:r>
            </a:p>
            <a:p>
              <a:pPr lvl="0" algn="l">
                <a:buSzTx/>
              </a:pP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录制爸妈声音，伴读更有心</a:t>
              </a:r>
            </a:p>
          </p:txBody>
        </p:sp>
      </p:grpSp>
      <p:sp>
        <p:nvSpPr>
          <p:cNvPr id="19" name="同侧圆角矩形 18"/>
          <p:cNvSpPr/>
          <p:nvPr>
            <p:custDataLst>
              <p:tags r:id="rId2"/>
            </p:custDataLst>
          </p:nvPr>
        </p:nvSpPr>
        <p:spPr>
          <a:xfrm rot="10800000">
            <a:off x="545782" y="7734673"/>
            <a:ext cx="5767705" cy="1726565"/>
          </a:xfrm>
          <a:prstGeom prst="round2SameRect">
            <a:avLst/>
          </a:prstGeom>
          <a:gradFill>
            <a:gsLst>
              <a:gs pos="0">
                <a:srgbClr val="CBBB7E"/>
              </a:gs>
              <a:gs pos="100000">
                <a:srgbClr val="B29E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" name="圆角矩形 2"/>
          <p:cNvSpPr/>
          <p:nvPr/>
        </p:nvSpPr>
        <p:spPr>
          <a:xfrm>
            <a:off x="643255" y="492760"/>
            <a:ext cx="2125980" cy="43053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indent="0" algn="ctr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AIGC内容个性化生成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5782" y="7831193"/>
            <a:ext cx="588264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亲子齐上阵，中医历史故事睡前听</a:t>
            </a:r>
          </a:p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搭配</a:t>
            </a:r>
            <a:r>
              <a:rPr kumimoji="1" lang="zh-CN" altLang="en-US" sz="2400" b="1" u="sng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点读书资源</a:t>
            </a:r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，宝贝也能自己学</a:t>
            </a:r>
          </a:p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解放父母时间，随时伴孩子身边讲故事</a:t>
            </a:r>
          </a:p>
          <a:p>
            <a:pPr algn="ctr"/>
            <a:r>
              <a:rPr kumimoji="1"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更熟悉爸爸妈妈的声音吗？父母太忙？伴读门槛高？</a:t>
            </a:r>
          </a:p>
          <a:p>
            <a:pPr algn="ctr"/>
            <a:r>
              <a:rPr kumimoji="1"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高效定制你的</a:t>
            </a:r>
            <a:r>
              <a:rPr kumimoji="1"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AI</a:t>
            </a:r>
            <a:r>
              <a:rPr kumimoji="1"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声音，用你的声音为孩子提供情感陪伴</a:t>
            </a:r>
            <a:endParaRPr kumimoji="1"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4365" y="949325"/>
            <a:ext cx="6115802" cy="1275715"/>
            <a:chOff x="629" y="1096"/>
            <a:chExt cx="9632" cy="2009"/>
          </a:xfrm>
        </p:grpSpPr>
        <p:grpSp>
          <p:nvGrpSpPr>
            <p:cNvPr id="4" name="组合 3"/>
            <p:cNvGrpSpPr/>
            <p:nvPr/>
          </p:nvGrpSpPr>
          <p:grpSpPr>
            <a:xfrm>
              <a:off x="1466" y="1679"/>
              <a:ext cx="8795" cy="1426"/>
              <a:chOff x="1697" y="4435"/>
              <a:chExt cx="8959" cy="1426"/>
            </a:xfrm>
          </p:grpSpPr>
          <p:sp>
            <p:nvSpPr>
              <p:cNvPr id="6" name="Google Shape;87;p2"/>
              <p:cNvSpPr txBox="1"/>
              <p:nvPr/>
            </p:nvSpPr>
            <p:spPr>
              <a:xfrm>
                <a:off x="1697" y="4435"/>
                <a:ext cx="8959" cy="9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zh-CN" sz="4000" b="1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108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Maven Pro SemiBold"/>
                  </a:rPr>
                  <a:t>AI</a:t>
                </a:r>
                <a:r>
                  <a:rPr lang="zh-CN" altLang="en-US" sz="4000" b="1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108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Maven Pro SemiBold"/>
                  </a:rPr>
                  <a:t>与编辑</a:t>
                </a:r>
                <a:r>
                  <a:rPr lang="en-US" altLang="zh-CN" sz="4000" b="1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108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Maven Pro SemiBold"/>
                  </a:rPr>
                  <a:t>——</a:t>
                </a:r>
                <a:r>
                  <a:rPr lang="zh-CN" altLang="en-US" sz="4000" b="1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108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Maven Pro SemiBold"/>
                  </a:rPr>
                  <a:t>创作赋能</a:t>
                </a:r>
              </a:p>
            </p:txBody>
          </p:sp>
          <p:sp>
            <p:nvSpPr>
              <p:cNvPr id="7" name="Google Shape;87;p2"/>
              <p:cNvSpPr txBox="1"/>
              <p:nvPr/>
            </p:nvSpPr>
            <p:spPr>
              <a:xfrm>
                <a:off x="1745" y="5404"/>
                <a:ext cx="5579" cy="4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dist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zh-CN" sz="800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AI and Editing —— Empowering Creativity</a:t>
                </a:r>
              </a:p>
            </p:txBody>
          </p:sp>
        </p:grpSp>
        <p:sp>
          <p:nvSpPr>
            <p:cNvPr id="5" name="同心圆 4"/>
            <p:cNvSpPr/>
            <p:nvPr/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" name="图片 7" descr="7b0a202020202266696c746572223a202239220a7d0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t="10256" b="13666"/>
          <a:stretch>
            <a:fillRect/>
          </a:stretch>
        </p:blipFill>
        <p:spPr>
          <a:xfrm>
            <a:off x="0" y="2971165"/>
            <a:ext cx="6862445" cy="6931660"/>
          </a:xfrm>
          <a:prstGeom prst="rect">
            <a:avLst/>
          </a:prstGeom>
        </p:spPr>
      </p:pic>
      <p:pic>
        <p:nvPicPr>
          <p:cNvPr id="10" name="图片 9" descr="中医药图片生成 (2)"/>
          <p:cNvPicPr>
            <a:picLocks noChangeAspect="1"/>
          </p:cNvPicPr>
          <p:nvPr/>
        </p:nvPicPr>
        <p:blipFill>
          <a:blip r:embed="rId5"/>
          <a:srcRect l="5760" r="9489" b="14332"/>
          <a:stretch>
            <a:fillRect/>
          </a:stretch>
        </p:blipFill>
        <p:spPr>
          <a:xfrm>
            <a:off x="0" y="2970530"/>
            <a:ext cx="6858000" cy="69322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1"/>
          <p:cNvSpPr/>
          <p:nvPr/>
        </p:nvSpPr>
        <p:spPr>
          <a:xfrm rot="17100000">
            <a:off x="603241" y="930122"/>
            <a:ext cx="720000" cy="72000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48055" y="1080135"/>
            <a:ext cx="5399405" cy="398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pPr lvl="0" algn="l">
              <a:buSzTx/>
            </a:pPr>
            <a:r>
              <a:rPr lang="en-US" altLang="zh-CN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AI</a:t>
            </a:r>
            <a:r>
              <a:rPr lang="zh-CN" altLang="en-US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编辑工作室</a:t>
            </a:r>
            <a:r>
              <a:rPr lang="en-US" altLang="zh-CN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 </a:t>
            </a:r>
            <a:r>
              <a:rPr lang="zh-CN" altLang="en-US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赋能数智出版融合新发展</a:t>
            </a:r>
            <a:endParaRPr lang="en-US" altLang="zh-CN" sz="2400" b="1" dirty="0">
              <a:gradFill>
                <a:gsLst>
                  <a:gs pos="50000">
                    <a:srgbClr val="545459"/>
                  </a:gs>
                  <a:gs pos="0">
                    <a:srgbClr val="8D8D90"/>
                  </a:gs>
                  <a:gs pos="100000">
                    <a:srgbClr val="1B1B21"/>
                  </a:gs>
                </a:gsLst>
                <a:lin ang="108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PingFang TC Semibold" panose="020B0400000000000000" charset="-120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8055" y="1545590"/>
            <a:ext cx="539940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dist">
              <a:buNone/>
              <a:defRPr sz="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Maven Pro SemiBold"/>
              </a:defRPr>
            </a:lvl1pPr>
          </a:lstStyle>
          <a:p>
            <a:pPr lvl="0" algn="l">
              <a:buSzTx/>
            </a:pPr>
            <a:r>
              <a:rPr lang="zh-CN" altLang="zh-CN" spc="300" dirty="0">
                <a:sym typeface="+mn-ea"/>
              </a:rPr>
              <a:t>以"AIGC"技术驱动，打造出版业“数字员工”,优化迭代出版业传统人力工作，重塑出版业务流程、重构出版员工体系。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78510" y="2221865"/>
            <a:ext cx="2606040" cy="3324225"/>
            <a:chOff x="1129" y="3499"/>
            <a:chExt cx="4104" cy="5235"/>
          </a:xfrm>
        </p:grpSpPr>
        <p:sp>
          <p:nvSpPr>
            <p:cNvPr id="4" name="圆角矩形 3"/>
            <p:cNvSpPr/>
            <p:nvPr>
              <p:custDataLst>
                <p:tags r:id="rId11"/>
              </p:custDataLst>
            </p:nvPr>
          </p:nvSpPr>
          <p:spPr>
            <a:xfrm>
              <a:off x="1129" y="3499"/>
              <a:ext cx="4103" cy="4083"/>
            </a:xfrm>
            <a:prstGeom prst="roundRect">
              <a:avLst>
                <a:gd name="adj" fmla="val 9283"/>
              </a:avLst>
            </a:prstGeom>
            <a:solidFill>
              <a:srgbClr val="B29E57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同侧圆角矩形 4"/>
            <p:cNvSpPr/>
            <p:nvPr>
              <p:custDataLst>
                <p:tags r:id="rId12"/>
              </p:custDataLst>
            </p:nvPr>
          </p:nvSpPr>
          <p:spPr>
            <a:xfrm rot="10800000">
              <a:off x="1129" y="7256"/>
              <a:ext cx="4105" cy="1478"/>
            </a:xfrm>
            <a:prstGeom prst="round2SameRect">
              <a:avLst/>
            </a:prstGeom>
            <a:gradFill>
              <a:gsLst>
                <a:gs pos="0">
                  <a:srgbClr val="CBBB7E"/>
                </a:gs>
                <a:gs pos="100000">
                  <a:srgbClr val="B29E5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13"/>
              </p:custDataLst>
            </p:nvPr>
          </p:nvSpPr>
          <p:spPr>
            <a:xfrm>
              <a:off x="1323" y="7423"/>
              <a:ext cx="3718" cy="11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01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策划选题</a:t>
              </a: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6"/>
            <a:srcRect l="24067" t="7865" r="21839" b="65621"/>
            <a:stretch>
              <a:fillRect/>
            </a:stretch>
          </p:blipFill>
          <p:spPr>
            <a:xfrm>
              <a:off x="1431" y="4065"/>
              <a:ext cx="880" cy="828"/>
            </a:xfrm>
            <a:prstGeom prst="round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6"/>
            <a:srcRect l="24659" t="59249" r="21247" b="14237"/>
            <a:stretch>
              <a:fillRect/>
            </a:stretch>
          </p:blipFill>
          <p:spPr>
            <a:xfrm>
              <a:off x="1431" y="5677"/>
              <a:ext cx="881" cy="829"/>
            </a:xfrm>
            <a:prstGeom prst="round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2611" y="4206"/>
              <a:ext cx="2430" cy="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0" indent="0" algn="dist">
                <a:buNone/>
                <a:defRPr sz="80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</a:defRPr>
              </a:lvl1pPr>
            </a:lstStyle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AI选题情报员</a:t>
              </a:r>
              <a:br>
                <a:rPr lang="zh-CN" altLang="zh-CN" spc="300" dirty="0">
                  <a:sym typeface="+mn-ea"/>
                </a:rPr>
              </a:br>
              <a:r>
                <a:rPr lang="zh-CN" altLang="zh-CN" spc="300" dirty="0">
                  <a:sym typeface="+mn-ea"/>
                </a:rPr>
                <a:t>监控和发现各个领域的新选题趋势。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611" y="5758"/>
              <a:ext cx="2429" cy="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0" indent="0" algn="dist">
                <a:buNone/>
                <a:defRPr sz="80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</a:defRPr>
              </a:lvl1pPr>
            </a:lstStyle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AI选题策划编辑</a:t>
              </a:r>
              <a:br>
                <a:rPr lang="zh-CN" altLang="zh-CN" spc="300" dirty="0">
                  <a:sym typeface="+mn-ea"/>
                </a:rPr>
              </a:br>
              <a:r>
                <a:rPr lang="zh-CN" altLang="zh-CN" spc="300" dirty="0">
                  <a:sym typeface="+mn-ea"/>
                </a:rPr>
                <a:t>提供有价值、有数据支撑的选题策划支持。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03650" y="2221865"/>
            <a:ext cx="2606040" cy="3324225"/>
            <a:chOff x="5893" y="3499"/>
            <a:chExt cx="4104" cy="5235"/>
          </a:xfrm>
        </p:grpSpPr>
        <p:sp>
          <p:nvSpPr>
            <p:cNvPr id="13" name="圆角矩形 12"/>
            <p:cNvSpPr/>
            <p:nvPr>
              <p:custDataLst>
                <p:tags r:id="rId8"/>
              </p:custDataLst>
            </p:nvPr>
          </p:nvSpPr>
          <p:spPr>
            <a:xfrm>
              <a:off x="5893" y="3499"/>
              <a:ext cx="4103" cy="4083"/>
            </a:xfrm>
            <a:prstGeom prst="roundRect">
              <a:avLst>
                <a:gd name="adj" fmla="val 9283"/>
              </a:avLst>
            </a:prstGeom>
            <a:solidFill>
              <a:srgbClr val="B29E57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同侧圆角矩形 13"/>
            <p:cNvSpPr/>
            <p:nvPr>
              <p:custDataLst>
                <p:tags r:id="rId9"/>
              </p:custDataLst>
            </p:nvPr>
          </p:nvSpPr>
          <p:spPr>
            <a:xfrm rot="10800000">
              <a:off x="5893" y="7256"/>
              <a:ext cx="4105" cy="1478"/>
            </a:xfrm>
            <a:prstGeom prst="round2SameRect">
              <a:avLst/>
            </a:prstGeom>
            <a:gradFill>
              <a:gsLst>
                <a:gs pos="0">
                  <a:srgbClr val="CBBB7E"/>
                </a:gs>
                <a:gs pos="100000">
                  <a:srgbClr val="B29E5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10"/>
              </p:custDataLst>
            </p:nvPr>
          </p:nvSpPr>
          <p:spPr>
            <a:xfrm>
              <a:off x="6087" y="7423"/>
              <a:ext cx="3718" cy="11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02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内容创作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23" y="3802"/>
              <a:ext cx="2882" cy="28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0" indent="0" algn="dist">
                <a:buNone/>
                <a:defRPr sz="80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</a:defRPr>
              </a:lvl1pPr>
            </a:lstStyle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AI画师擅长</a:t>
              </a:r>
            </a:p>
            <a:p>
              <a:pPr lvl="0" algn="l">
                <a:buSzTx/>
              </a:pPr>
              <a:r>
                <a:rPr lang="zh-CN" altLang="zh-CN" sz="800" spc="300" dirty="0">
                  <a:sym typeface="+mn-ea"/>
                </a:rPr>
                <a:t>各类艺术风格插画、照片的设计。</a:t>
              </a:r>
            </a:p>
            <a:p>
              <a:pPr lvl="0" algn="l">
                <a:buSzTx/>
              </a:pPr>
              <a:endParaRPr lang="zh-CN" altLang="zh-CN" sz="1000" b="1" spc="300" dirty="0">
                <a:sym typeface="+mn-ea"/>
              </a:endParaRPr>
            </a:p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AI作者</a:t>
              </a:r>
            </a:p>
            <a:p>
              <a:pPr lvl="0" algn="l">
                <a:buSzTx/>
              </a:pPr>
              <a:r>
                <a:rPr lang="zh-CN" altLang="zh-CN" sz="800" spc="300" dirty="0">
                  <a:sym typeface="+mn-ea"/>
                </a:rPr>
                <a:t>擅长各类人文社科儿童读物题材创作。</a:t>
              </a:r>
            </a:p>
            <a:p>
              <a:pPr lvl="0" algn="l">
                <a:buSzTx/>
              </a:pPr>
              <a:endParaRPr lang="zh-CN" altLang="zh-CN" sz="1000" b="1" spc="300" dirty="0">
                <a:sym typeface="+mn-ea"/>
              </a:endParaRPr>
            </a:p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AI数字创作编辑</a:t>
              </a:r>
            </a:p>
            <a:p>
              <a:pPr lvl="0" algn="l">
                <a:buSzTx/>
              </a:pPr>
              <a:r>
                <a:rPr lang="zh-CN" altLang="zh-CN" sz="800" spc="300" dirty="0">
                  <a:sym typeface="+mn-ea"/>
                </a:rPr>
                <a:t>更高效、更低成本地创作出多种数字内容形态。</a:t>
              </a:r>
            </a:p>
            <a:p>
              <a:pPr lvl="0" algn="l">
                <a:buSzTx/>
              </a:pPr>
              <a:endParaRPr lang="zh-CN" altLang="zh-CN" sz="1000" b="1" spc="300" dirty="0">
                <a:sym typeface="+mn-ea"/>
              </a:endParaRPr>
            </a:p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AI译者</a:t>
              </a:r>
            </a:p>
            <a:p>
              <a:pPr lvl="0" algn="l">
                <a:buSzTx/>
              </a:pPr>
              <a:r>
                <a:rPr lang="zh-CN" altLang="zh-CN" sz="800" spc="300" dirty="0">
                  <a:sym typeface="+mn-ea"/>
                </a:rPr>
                <a:t>多种语言快速互译，支持专业术语库和个人术语库。</a:t>
              </a: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7"/>
            <a:srcRect l="25988" t="1717" r="21189" b="80174"/>
            <a:stretch>
              <a:fillRect/>
            </a:stretch>
          </p:blipFill>
          <p:spPr>
            <a:xfrm>
              <a:off x="6087" y="3802"/>
              <a:ext cx="663" cy="651"/>
            </a:xfrm>
            <a:prstGeom prst="round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7"/>
            <a:srcRect l="26705" t="26947" r="20472" b="54944"/>
            <a:stretch>
              <a:fillRect/>
            </a:stretch>
          </p:blipFill>
          <p:spPr>
            <a:xfrm>
              <a:off x="6087" y="4734"/>
              <a:ext cx="663" cy="651"/>
            </a:xfrm>
            <a:prstGeom prst="round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7"/>
            <a:srcRect l="27342" t="53401" r="19835" b="28490"/>
            <a:stretch>
              <a:fillRect/>
            </a:stretch>
          </p:blipFill>
          <p:spPr>
            <a:xfrm>
              <a:off x="6087" y="5567"/>
              <a:ext cx="663" cy="651"/>
            </a:xfrm>
            <a:prstGeom prst="round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7"/>
            <a:srcRect l="23597" t="80996" r="23580" b="895"/>
            <a:stretch>
              <a:fillRect/>
            </a:stretch>
          </p:blipFill>
          <p:spPr>
            <a:xfrm>
              <a:off x="6087" y="6411"/>
              <a:ext cx="663" cy="651"/>
            </a:xfrm>
            <a:prstGeom prst="round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778510" y="6004560"/>
            <a:ext cx="2606040" cy="3324225"/>
            <a:chOff x="1323" y="9456"/>
            <a:chExt cx="4104" cy="5235"/>
          </a:xfrm>
        </p:grpSpPr>
        <p:sp>
          <p:nvSpPr>
            <p:cNvPr id="21" name="圆角矩形 20"/>
            <p:cNvSpPr/>
            <p:nvPr>
              <p:custDataLst>
                <p:tags r:id="rId5"/>
              </p:custDataLst>
            </p:nvPr>
          </p:nvSpPr>
          <p:spPr>
            <a:xfrm>
              <a:off x="1323" y="9456"/>
              <a:ext cx="4103" cy="4083"/>
            </a:xfrm>
            <a:prstGeom prst="roundRect">
              <a:avLst>
                <a:gd name="adj" fmla="val 9283"/>
              </a:avLst>
            </a:prstGeom>
            <a:solidFill>
              <a:srgbClr val="B29E57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同侧圆角矩形 21"/>
            <p:cNvSpPr/>
            <p:nvPr>
              <p:custDataLst>
                <p:tags r:id="rId6"/>
              </p:custDataLst>
            </p:nvPr>
          </p:nvSpPr>
          <p:spPr>
            <a:xfrm rot="10800000">
              <a:off x="1323" y="13213"/>
              <a:ext cx="4105" cy="1478"/>
            </a:xfrm>
            <a:prstGeom prst="round2SameRect">
              <a:avLst/>
            </a:prstGeom>
            <a:gradFill>
              <a:gsLst>
                <a:gs pos="0">
                  <a:srgbClr val="CBBB7E"/>
                </a:gs>
                <a:gs pos="100000">
                  <a:srgbClr val="B29E5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>
              <p:custDataLst>
                <p:tags r:id="rId7"/>
              </p:custDataLst>
            </p:nvPr>
          </p:nvSpPr>
          <p:spPr>
            <a:xfrm>
              <a:off x="1517" y="13380"/>
              <a:ext cx="3718" cy="11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03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审校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623" y="9662"/>
              <a:ext cx="3660" cy="3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0" indent="0" algn="dist">
                <a:buNone/>
                <a:defRPr sz="80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</a:defRPr>
              </a:lvl1pPr>
            </a:lstStyle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检查书稿问题，内容风险知识差错，字词句错误等</a:t>
              </a:r>
            </a:p>
            <a:p>
              <a:pPr lvl="0" algn="l">
                <a:buSzTx/>
              </a:pPr>
              <a:endParaRPr lang="zh-CN" altLang="zh-CN" sz="1000" b="1" spc="300" dirty="0">
                <a:sym typeface="+mn-ea"/>
              </a:endParaRPr>
            </a:p>
            <a:p>
              <a:pPr lvl="0" algn="l">
                <a:lnSpc>
                  <a:spcPct val="100000"/>
                </a:lnSpc>
                <a:buSzTx/>
              </a:pPr>
              <a:r>
                <a:rPr lang="en-US" altLang="zh-CN" sz="900" b="1" spc="300" dirty="0">
                  <a:sym typeface="+mn-ea"/>
                </a:rPr>
                <a:t>·</a:t>
              </a:r>
              <a:r>
                <a:rPr lang="zh-CN" altLang="zh-CN" sz="900" b="1" spc="300" dirty="0">
                  <a:sym typeface="+mn-ea"/>
                </a:rPr>
                <a:t>AI内容风险审校编辑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zh-CN" altLang="zh-CN" sz="700" spc="300" dirty="0">
                  <a:sym typeface="+mn-ea"/>
                </a:rPr>
                <a:t>识别意识形态、价值观导向、敏感词、涉政风险词。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en-US" altLang="zh-CN" sz="900" b="1" spc="300" dirty="0">
                  <a:sym typeface="+mn-ea"/>
                </a:rPr>
                <a:t>·</a:t>
              </a:r>
              <a:r>
                <a:rPr lang="zh-CN" altLang="zh-CN" sz="900" b="1" spc="300" dirty="0">
                  <a:sym typeface="+mn-ea"/>
                </a:rPr>
                <a:t>AI字词句审校编辑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zh-CN" altLang="zh-CN" sz="700" spc="300" dirty="0">
                  <a:sym typeface="+mn-ea"/>
                </a:rPr>
                <a:t>审校文字、词语、语法、标点符号、数字、</a:t>
              </a:r>
              <a:r>
                <a:rPr lang="zh-CN" altLang="en-US" sz="700" spc="300" dirty="0">
                  <a:sym typeface="+mn-ea"/>
                </a:rPr>
                <a:t>量与单位</a:t>
              </a:r>
              <a:r>
                <a:rPr lang="zh-CN" altLang="zh-CN" sz="700" spc="300" dirty="0">
                  <a:sym typeface="+mn-ea"/>
                </a:rPr>
                <a:t>等错误。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en-US" altLang="zh-CN" sz="900" b="1" spc="300" dirty="0">
                  <a:sym typeface="+mn-ea"/>
                </a:rPr>
                <a:t>·</a:t>
              </a:r>
              <a:r>
                <a:rPr lang="zh-CN" altLang="zh-CN" sz="900" b="1" spc="300" dirty="0">
                  <a:sym typeface="+mn-ea"/>
                </a:rPr>
                <a:t>AI查重编辑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zh-CN" altLang="zh-CN" sz="700" spc="300" dirty="0">
                  <a:sym typeface="+mn-ea"/>
                </a:rPr>
                <a:t>可以查找书稿中的重复语句，重复语义，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zh-CN" altLang="zh-CN" sz="700" spc="300" dirty="0">
                  <a:sym typeface="+mn-ea"/>
                </a:rPr>
                <a:t>AI多媒体审校编辑检测图片、音频、二维码问题，监控二维码状态。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en-US" altLang="zh-CN" sz="900" b="1" spc="300" dirty="0">
                  <a:sym typeface="+mn-ea"/>
                </a:rPr>
                <a:t>·</a:t>
              </a:r>
              <a:r>
                <a:rPr lang="zh-CN" altLang="zh-CN" sz="900" b="1" spc="300" dirty="0">
                  <a:sym typeface="+mn-ea"/>
                </a:rPr>
                <a:t>AI知识性差错审校编辑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zh-CN" altLang="zh-CN" sz="700" spc="300" dirty="0">
                  <a:sym typeface="+mn-ea"/>
                </a:rPr>
                <a:t>识别法律法规、古诗词引用、人名、身份、职位等使用错误。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en-US" altLang="zh-CN" sz="900" b="1" spc="300" dirty="0">
                  <a:sym typeface="+mn-ea"/>
                </a:rPr>
                <a:t>·</a:t>
              </a:r>
              <a:r>
                <a:rPr lang="zh-CN" altLang="zh-CN" sz="900" b="1" spc="300" dirty="0">
                  <a:sym typeface="+mn-ea"/>
                </a:rPr>
                <a:t>AI参考文献审校编辑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803650" y="6004560"/>
            <a:ext cx="2606040" cy="3324225"/>
            <a:chOff x="6087" y="9456"/>
            <a:chExt cx="4104" cy="5235"/>
          </a:xfrm>
        </p:grpSpPr>
        <p:sp>
          <p:nvSpPr>
            <p:cNvPr id="24" name="圆角矩形 23"/>
            <p:cNvSpPr/>
            <p:nvPr>
              <p:custDataLst>
                <p:tags r:id="rId2"/>
              </p:custDataLst>
            </p:nvPr>
          </p:nvSpPr>
          <p:spPr>
            <a:xfrm>
              <a:off x="6087" y="9456"/>
              <a:ext cx="4103" cy="4083"/>
            </a:xfrm>
            <a:prstGeom prst="roundRect">
              <a:avLst>
                <a:gd name="adj" fmla="val 9283"/>
              </a:avLst>
            </a:prstGeom>
            <a:solidFill>
              <a:srgbClr val="B29E57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同侧圆角矩形 24"/>
            <p:cNvSpPr/>
            <p:nvPr>
              <p:custDataLst>
                <p:tags r:id="rId3"/>
              </p:custDataLst>
            </p:nvPr>
          </p:nvSpPr>
          <p:spPr>
            <a:xfrm rot="10800000">
              <a:off x="6087" y="13213"/>
              <a:ext cx="4105" cy="1478"/>
            </a:xfrm>
            <a:prstGeom prst="round2SameRect">
              <a:avLst/>
            </a:prstGeom>
            <a:gradFill>
              <a:gsLst>
                <a:gs pos="0">
                  <a:srgbClr val="CBBB7E"/>
                </a:gs>
                <a:gs pos="100000">
                  <a:srgbClr val="B29E5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>
              <p:custDataLst>
                <p:tags r:id="rId4"/>
              </p:custDataLst>
            </p:nvPr>
          </p:nvSpPr>
          <p:spPr>
            <a:xfrm>
              <a:off x="6281" y="13380"/>
              <a:ext cx="3718" cy="11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04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营销发行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192" y="10604"/>
              <a:ext cx="2807" cy="22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0" indent="0" algn="dist">
                <a:buNone/>
                <a:defRPr sz="80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</a:defRPr>
              </a:lvl1pPr>
            </a:lstStyle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AI新媒体编辑</a:t>
              </a:r>
            </a:p>
            <a:p>
              <a:pPr lvl="0" algn="l">
                <a:buSzTx/>
              </a:pPr>
              <a:r>
                <a:rPr lang="zh-CN" altLang="zh-CN" sz="800" spc="300" dirty="0">
                  <a:sym typeface="+mn-ea"/>
                </a:rPr>
                <a:t>创作多渠道新媒体平台营销文案，风格偏向新媒体。</a:t>
              </a:r>
            </a:p>
            <a:p>
              <a:pPr lvl="0" algn="l">
                <a:buSzTx/>
              </a:pPr>
              <a:endParaRPr lang="zh-CN" altLang="zh-CN" sz="800" spc="300" dirty="0">
                <a:sym typeface="+mn-ea"/>
              </a:endParaRPr>
            </a:p>
            <a:p>
              <a:pPr lvl="0" algn="l">
                <a:buSzTx/>
              </a:pPr>
              <a:endParaRPr lang="zh-CN" altLang="zh-CN" sz="800" spc="300" dirty="0">
                <a:sym typeface="+mn-ea"/>
              </a:endParaRPr>
            </a:p>
            <a:p>
              <a:pPr lvl="0" algn="l">
                <a:buSzTx/>
              </a:pPr>
              <a:endParaRPr lang="zh-CN" altLang="zh-CN" sz="1000" b="1" spc="300" dirty="0">
                <a:sym typeface="+mn-ea"/>
              </a:endParaRPr>
            </a:p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AI书评编辑</a:t>
              </a:r>
            </a:p>
            <a:p>
              <a:pPr lvl="0" algn="l">
                <a:buSzTx/>
              </a:pPr>
              <a:r>
                <a:rPr lang="zh-CN" altLang="zh-CN" sz="800" spc="300" dirty="0">
                  <a:sym typeface="+mn-ea"/>
                </a:rPr>
                <a:t>创作各类书评文章，擅长长文档撰写，风格偏向纸质媒体。</a:t>
              </a: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8"/>
            <a:srcRect l="23172" t="5608" r="20647" b="65574"/>
            <a:stretch>
              <a:fillRect/>
            </a:stretch>
          </p:blipFill>
          <p:spPr>
            <a:xfrm>
              <a:off x="6330" y="10592"/>
              <a:ext cx="779" cy="762"/>
            </a:xfrm>
            <a:prstGeom prst="round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8"/>
            <a:srcRect l="26417" t="61731" r="17402" b="9451"/>
            <a:stretch>
              <a:fillRect/>
            </a:stretch>
          </p:blipFill>
          <p:spPr>
            <a:xfrm>
              <a:off x="6330" y="11902"/>
              <a:ext cx="779" cy="762"/>
            </a:xfrm>
            <a:prstGeom prst="roundRect">
              <a:avLst/>
            </a:prstGeom>
          </p:spPr>
        </p:pic>
      </p:grp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1"/>
          <p:cNvSpPr/>
          <p:nvPr/>
        </p:nvSpPr>
        <p:spPr>
          <a:xfrm rot="17100000">
            <a:off x="603241" y="930122"/>
            <a:ext cx="720000" cy="72000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48054" y="643890"/>
            <a:ext cx="4951731" cy="8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pPr lvl="0" algn="l">
              <a:buSzTx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AI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审校团队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可以让您的图书内容</a:t>
            </a:r>
          </a:p>
          <a:p>
            <a:pPr lvl="0" algn="l">
              <a:buSzTx/>
            </a:pPr>
            <a:r>
              <a:rPr lang="zh-CN" altLang="en-US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更准确，</a:t>
            </a:r>
            <a:r>
              <a:rPr lang="zh-CN" altLang="en-US" sz="2400" b="1" u="sng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知识性差错审校</a:t>
            </a:r>
            <a:r>
              <a:rPr lang="zh-CN" altLang="en-US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更省心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48055" y="1545590"/>
            <a:ext cx="539940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dist">
              <a:buNone/>
              <a:defRPr sz="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Maven Pro SemiBold"/>
              </a:defRPr>
            </a:lvl1pPr>
          </a:lstStyle>
          <a:p>
            <a:pPr algn="l">
              <a:lnSpc>
                <a:spcPct val="120000"/>
              </a:lnSpc>
              <a:defRPr/>
            </a:pPr>
            <a:r>
              <a:rPr lang="zh-CN" altLang="en-US" dirty="0">
                <a:cs typeface="微软雅黑" panose="020B0503020204020204" pitchFamily="34" charset="-122"/>
                <a:sym typeface="+mn-ea"/>
              </a:rPr>
              <a:t>可以审核</a:t>
            </a:r>
            <a:r>
              <a:rPr lang="en-US" altLang="zh-CN" dirty="0"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dirty="0">
                <a:solidFill>
                  <a:srgbClr val="0070C0"/>
                </a:solidFill>
                <a:effectLst/>
                <a:cs typeface="微软雅黑" panose="020B0503020204020204" pitchFamily="34" charset="-122"/>
                <a:sym typeface="+mn-ea"/>
              </a:rPr>
              <a:t>6</a:t>
            </a:r>
            <a:r>
              <a:rPr lang="zh-CN" altLang="en-US" dirty="0">
                <a:solidFill>
                  <a:srgbClr val="0070C0"/>
                </a:solidFill>
                <a:effectLst/>
                <a:cs typeface="微软雅黑" panose="020B0503020204020204" pitchFamily="34" charset="-122"/>
                <a:sym typeface="+mn-ea"/>
              </a:rPr>
              <a:t>大类</a:t>
            </a:r>
            <a:r>
              <a:rPr lang="en-US" altLang="zh-CN" dirty="0">
                <a:solidFill>
                  <a:srgbClr val="4874CB"/>
                </a:solidFill>
                <a:effectLst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dirty="0">
                <a:effectLst/>
                <a:cs typeface="微软雅黑" panose="020B0503020204020204" pitchFamily="34" charset="-122"/>
                <a:sym typeface="+mn-ea"/>
              </a:rPr>
              <a:t>共</a:t>
            </a:r>
            <a:r>
              <a:rPr lang="en-US" altLang="zh-CN" dirty="0">
                <a:effectLst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dirty="0">
                <a:solidFill>
                  <a:srgbClr val="0070C0"/>
                </a:solidFill>
                <a:effectLst/>
                <a:cs typeface="微软雅黑" panose="020B0503020204020204" pitchFamily="34" charset="-122"/>
                <a:sym typeface="+mn-ea"/>
              </a:rPr>
              <a:t>40</a:t>
            </a:r>
            <a:r>
              <a:rPr lang="zh-CN" altLang="en-US" dirty="0">
                <a:solidFill>
                  <a:srgbClr val="0070C0"/>
                </a:solidFill>
                <a:effectLst/>
                <a:cs typeface="微软雅黑" panose="020B0503020204020204" pitchFamily="34" charset="-122"/>
                <a:sym typeface="+mn-ea"/>
              </a:rPr>
              <a:t>项</a:t>
            </a:r>
            <a:r>
              <a:rPr lang="en-US" altLang="zh-CN" dirty="0">
                <a:solidFill>
                  <a:srgbClr val="4874CB"/>
                </a:solidFill>
                <a:effectLst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dirty="0">
                <a:effectLst/>
                <a:cs typeface="微软雅黑" panose="020B0503020204020204" pitchFamily="34" charset="-122"/>
                <a:sym typeface="+mn-ea"/>
              </a:rPr>
              <a:t>字词句相关的差错，</a:t>
            </a:r>
            <a:r>
              <a:rPr lang="zh-CN" altLang="en-US" dirty="0">
                <a:cs typeface="微软雅黑" panose="020B0503020204020204" pitchFamily="34" charset="-122"/>
                <a:sym typeface="+mn-ea"/>
              </a:rPr>
              <a:t>可以审核共</a:t>
            </a:r>
            <a:r>
              <a:rPr lang="en-US" altLang="zh-CN" dirty="0">
                <a:solidFill>
                  <a:srgbClr val="0070C0"/>
                </a:solidFill>
                <a:effectLst/>
                <a:cs typeface="微软雅黑" panose="020B0503020204020204" pitchFamily="34" charset="-122"/>
                <a:sym typeface="+mn-ea"/>
              </a:rPr>
              <a:t> 13项 知识性相关的差错</a:t>
            </a:r>
            <a:endParaRPr lang="en-US" altLang="zh-CN" dirty="0">
              <a:solidFill>
                <a:srgbClr val="0070C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20000"/>
              </a:lnSpc>
              <a:defRPr/>
            </a:pPr>
            <a:endParaRPr lang="en-US" altLang="zh-CN" dirty="0">
              <a:solidFill>
                <a:srgbClr val="0070C0"/>
              </a:solidFill>
              <a:effectLst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0" name="圆角矩形 59"/>
          <p:cNvSpPr/>
          <p:nvPr>
            <p:custDataLst>
              <p:tags r:id="rId2"/>
            </p:custDataLst>
          </p:nvPr>
        </p:nvSpPr>
        <p:spPr>
          <a:xfrm>
            <a:off x="958215" y="2172970"/>
            <a:ext cx="4941570" cy="7207885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Google Shape;148;p5"/>
          <p:cNvSpPr/>
          <p:nvPr>
            <p:custDataLst>
              <p:tags r:id="rId3"/>
            </p:custDataLst>
          </p:nvPr>
        </p:nvSpPr>
        <p:spPr>
          <a:xfrm>
            <a:off x="1138555" y="2319020"/>
            <a:ext cx="4554855" cy="751205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Microsoft YaHei Regular" panose="020B0702040204020203" charset="-122"/>
              <a:ea typeface="Microsoft YaHei Regular" panose="020B0702040204020203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81735" y="2379980"/>
            <a:ext cx="50920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本书为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中医药科普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，内容正确性尤为重要！</a:t>
            </a:r>
          </a:p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产出出版行业更认可的专业知识出版物</a:t>
            </a:r>
            <a:endParaRPr lang="en-US" altLang="zh-CN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/>
          <p:nvPr/>
        </p:nvPicPr>
        <p:blipFill>
          <a:blip r:embed="rId8"/>
          <a:stretch>
            <a:fillRect/>
          </a:stretch>
        </p:blipFill>
        <p:spPr>
          <a:xfrm>
            <a:off x="1181735" y="3305810"/>
            <a:ext cx="3217545" cy="2419985"/>
          </a:xfrm>
          <a:prstGeom prst="rect">
            <a:avLst/>
          </a:prstGeom>
          <a:effectLst>
            <a:outerShdw blurRad="2921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8" name="文本框 17"/>
          <p:cNvSpPr txBox="1"/>
          <p:nvPr/>
        </p:nvSpPr>
        <p:spPr>
          <a:xfrm>
            <a:off x="4437380" y="4778375"/>
            <a:ext cx="16948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kumimoji="1" 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上传样张</a:t>
            </a:r>
          </a:p>
          <a:p>
            <a:pPr algn="l"/>
            <a:r>
              <a:rPr kumimoji="1" 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选取审校方式</a:t>
            </a:r>
          </a:p>
        </p:txBody>
      </p:sp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4266565" y="4344670"/>
            <a:ext cx="813435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t">
              <a:lnSpc>
                <a:spcPct val="150000"/>
              </a:lnSpc>
            </a:pPr>
            <a:r>
              <a:rPr lang="en-US" altLang="zh-CN" sz="1800" b="1" i="0" dirty="0">
                <a:solidFill>
                  <a:srgbClr val="2C2C3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578985" y="7905115"/>
            <a:ext cx="169481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kumimoji="1" 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稍等片刻</a:t>
            </a:r>
          </a:p>
          <a:p>
            <a:pPr algn="l"/>
            <a:r>
              <a:rPr kumimoji="1" 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获取审校结果</a:t>
            </a:r>
          </a:p>
          <a:p>
            <a:pPr algn="l"/>
            <a:r>
              <a:rPr kumimoji="1" 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查看审校建议</a:t>
            </a:r>
          </a:p>
        </p:txBody>
      </p:sp>
      <p:sp>
        <p:nvSpPr>
          <p:cNvPr id="23" name="文本框 22"/>
          <p:cNvSpPr txBox="1"/>
          <p:nvPr>
            <p:custDataLst>
              <p:tags r:id="rId5"/>
            </p:custDataLst>
          </p:nvPr>
        </p:nvSpPr>
        <p:spPr>
          <a:xfrm>
            <a:off x="4408170" y="7471410"/>
            <a:ext cx="813435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t">
              <a:lnSpc>
                <a:spcPct val="150000"/>
              </a:lnSpc>
            </a:pPr>
            <a:r>
              <a:rPr lang="en-US" altLang="zh-CN" sz="1800" b="1" i="0" dirty="0">
                <a:solidFill>
                  <a:srgbClr val="2C2C3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162" name="Speech Bubble: Rectangle with Corners Rounded 161"/>
          <p:cNvSpPr/>
          <p:nvPr/>
        </p:nvSpPr>
        <p:spPr>
          <a:xfrm>
            <a:off x="3822700" y="3590290"/>
            <a:ext cx="1842770" cy="750570"/>
          </a:xfrm>
          <a:prstGeom prst="wedgeRoundRectCallout">
            <a:avLst>
              <a:gd name="adj1" fmla="val -64009"/>
              <a:gd name="adj2" fmla="val 33232"/>
              <a:gd name="adj3" fmla="val 16667"/>
            </a:avLst>
          </a:prstGeom>
          <a:solidFill>
            <a:srgbClr val="8FC4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高效检测出</a:t>
            </a: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图片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音频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视频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二维码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中的问题，并</a:t>
            </a: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长期监控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二维码状态，及时向您报告异常。</a:t>
            </a:r>
            <a:endParaRPr lang="zh-CN" altLang="en-US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242695" y="5854700"/>
            <a:ext cx="2926715" cy="1186180"/>
            <a:chOff x="1615" y="7421"/>
            <a:chExt cx="7341" cy="2975"/>
          </a:xfrm>
        </p:grpSpPr>
        <p:sp>
          <p:nvSpPr>
            <p:cNvPr id="8" name="Rectangle: Rounded Corners 32"/>
            <p:cNvSpPr/>
            <p:nvPr/>
          </p:nvSpPr>
          <p:spPr>
            <a:xfrm>
              <a:off x="1616" y="7421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法律法规引用</a:t>
              </a:r>
            </a:p>
          </p:txBody>
        </p:sp>
        <p:sp>
          <p:nvSpPr>
            <p:cNvPr id="37" name="Rectangle: Rounded Corners 36"/>
            <p:cNvSpPr/>
            <p:nvPr/>
          </p:nvSpPr>
          <p:spPr>
            <a:xfrm>
              <a:off x="4151" y="7421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古诗词引用</a:t>
              </a:r>
            </a:p>
          </p:txBody>
        </p:sp>
        <p:sp>
          <p:nvSpPr>
            <p:cNvPr id="38" name="Rectangle: Rounded Corners 37"/>
            <p:cNvSpPr/>
            <p:nvPr/>
          </p:nvSpPr>
          <p:spPr>
            <a:xfrm>
              <a:off x="1616" y="8202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人名差错</a:t>
              </a:r>
            </a:p>
          </p:txBody>
        </p:sp>
        <p:sp>
          <p:nvSpPr>
            <p:cNvPr id="39" name="Rectangle: Rounded Corners 38"/>
            <p:cNvSpPr/>
            <p:nvPr/>
          </p:nvSpPr>
          <p:spPr>
            <a:xfrm>
              <a:off x="4150" y="8202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地名差错</a:t>
              </a:r>
            </a:p>
          </p:txBody>
        </p:sp>
        <p:sp>
          <p:nvSpPr>
            <p:cNvPr id="36" name="Rectangle: Rounded Corners 38"/>
            <p:cNvSpPr/>
            <p:nvPr/>
          </p:nvSpPr>
          <p:spPr>
            <a:xfrm>
              <a:off x="6691" y="7421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身份和职位</a:t>
              </a:r>
            </a:p>
          </p:txBody>
        </p:sp>
        <p:sp>
          <p:nvSpPr>
            <p:cNvPr id="40" name="Rectangle: Rounded Corners 37"/>
            <p:cNvSpPr/>
            <p:nvPr/>
          </p:nvSpPr>
          <p:spPr>
            <a:xfrm>
              <a:off x="6696" y="8202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时间差错</a:t>
              </a:r>
            </a:p>
          </p:txBody>
        </p:sp>
        <p:sp>
          <p:nvSpPr>
            <p:cNvPr id="42" name="Rectangle: Rounded Corners 32"/>
            <p:cNvSpPr/>
            <p:nvPr/>
          </p:nvSpPr>
          <p:spPr>
            <a:xfrm>
              <a:off x="1615" y="8983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引文差错</a:t>
              </a:r>
            </a:p>
          </p:txBody>
        </p:sp>
        <p:sp>
          <p:nvSpPr>
            <p:cNvPr id="43" name="Rectangle: Rounded Corners 36"/>
            <p:cNvSpPr/>
            <p:nvPr/>
          </p:nvSpPr>
          <p:spPr>
            <a:xfrm>
              <a:off x="4150" y="8983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概念错误</a:t>
              </a:r>
            </a:p>
          </p:txBody>
        </p:sp>
        <p:sp>
          <p:nvSpPr>
            <p:cNvPr id="44" name="Rectangle: Rounded Corners 37"/>
            <p:cNvSpPr/>
            <p:nvPr/>
          </p:nvSpPr>
          <p:spPr>
            <a:xfrm>
              <a:off x="4150" y="9764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数据错误</a:t>
              </a:r>
            </a:p>
          </p:txBody>
        </p:sp>
        <p:sp>
          <p:nvSpPr>
            <p:cNvPr id="45" name="Rectangle: Rounded Corners 38"/>
            <p:cNvSpPr/>
            <p:nvPr/>
          </p:nvSpPr>
          <p:spPr>
            <a:xfrm>
              <a:off x="6691" y="8983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人物关系错误</a:t>
              </a:r>
            </a:p>
          </p:txBody>
        </p:sp>
        <p:sp>
          <p:nvSpPr>
            <p:cNvPr id="46" name="Rectangle: Rounded Corners 38"/>
            <p:cNvSpPr/>
            <p:nvPr/>
          </p:nvSpPr>
          <p:spPr>
            <a:xfrm>
              <a:off x="1615" y="9764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史实差错</a:t>
              </a:r>
            </a:p>
          </p:txBody>
        </p:sp>
        <p:sp>
          <p:nvSpPr>
            <p:cNvPr id="47" name="Rectangle: Rounded Corners 37"/>
            <p:cNvSpPr/>
            <p:nvPr/>
          </p:nvSpPr>
          <p:spPr>
            <a:xfrm>
              <a:off x="6696" y="9764"/>
              <a:ext cx="2260" cy="632"/>
            </a:xfrm>
            <a:prstGeom prst="roundRect">
              <a:avLst>
                <a:gd name="adj" fmla="val 9297"/>
              </a:avLst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称谓错误</a:t>
              </a:r>
            </a:p>
          </p:txBody>
        </p:sp>
      </p:grpSp>
      <p:pic>
        <p:nvPicPr>
          <p:cNvPr id="7" name="图片 6"/>
          <p:cNvPicPr/>
          <p:nvPr/>
        </p:nvPicPr>
        <p:blipFill>
          <a:blip r:embed="rId9"/>
          <a:stretch>
            <a:fillRect/>
          </a:stretch>
        </p:blipFill>
        <p:spPr>
          <a:xfrm>
            <a:off x="1181735" y="7259955"/>
            <a:ext cx="3255645" cy="1848485"/>
          </a:xfrm>
          <a:prstGeom prst="rect">
            <a:avLst/>
          </a:prstGeom>
          <a:effectLst>
            <a:outerShdw blurRad="2921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1"/>
          <p:cNvSpPr/>
          <p:nvPr/>
        </p:nvSpPr>
        <p:spPr>
          <a:xfrm rot="17100000">
            <a:off x="603241" y="930122"/>
            <a:ext cx="720000" cy="72000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48055" y="643890"/>
            <a:ext cx="5270500" cy="8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pPr lvl="0" algn="l">
              <a:buSzTx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AI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画师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可以提供图画素材</a:t>
            </a:r>
          </a:p>
          <a:p>
            <a:pPr lvl="0" algn="l">
              <a:buSzTx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让您</a:t>
            </a:r>
            <a:r>
              <a:rPr lang="zh-CN" altLang="en-US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的图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书封面、插图更好看，更生动</a:t>
            </a:r>
            <a:endParaRPr lang="zh-CN" altLang="en-US" sz="2400" b="1" dirty="0">
              <a:gradFill>
                <a:gsLst>
                  <a:gs pos="50000">
                    <a:srgbClr val="545459"/>
                  </a:gs>
                  <a:gs pos="0">
                    <a:srgbClr val="8D8D90"/>
                  </a:gs>
                  <a:gs pos="100000">
                    <a:srgbClr val="1B1B21"/>
                  </a:gs>
                </a:gsLst>
                <a:lin ang="108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PingFang TC Semibold" panose="020B0400000000000000" charset="-120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8055" y="1545590"/>
            <a:ext cx="539940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dist">
              <a:buNone/>
              <a:defRPr sz="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Maven Pro SemiBold"/>
              </a:defRPr>
            </a:lvl1pPr>
          </a:lstStyle>
          <a:p>
            <a:pPr algn="l">
              <a:buFont typeface="Wingdings" panose="05000000000000000000" charset="0"/>
            </a:pPr>
            <a:r>
              <a:rPr lang="zh-CN" altLang="zh-CN" spc="300" dirty="0">
                <a:sym typeface="+mn-ea"/>
              </a:rPr>
              <a:t>13个场景、共300+种作图风格，替代付费摄影图库、素材网站、中低端插画师</a:t>
            </a:r>
            <a:endParaRPr lang="zh-CN" altLang="zh-CN" spc="3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buFont typeface="Wingdings" panose="05000000000000000000" charset="0"/>
            </a:pPr>
            <a:r>
              <a:rPr lang="zh-CN" altLang="zh-CN" spc="300" dirty="0">
                <a:sym typeface="+mn-ea"/>
              </a:rPr>
              <a:t>自定义风格训练，满足风格个性化需要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81735" y="3149600"/>
            <a:ext cx="6171565" cy="229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书籍封面、插图设计，图书商品摄影图、线稿生图、创意设计</a:t>
            </a:r>
          </a:p>
        </p:txBody>
      </p:sp>
      <p:sp>
        <p:nvSpPr>
          <p:cNvPr id="60" name="圆角矩形 59"/>
          <p:cNvSpPr/>
          <p:nvPr>
            <p:custDataLst>
              <p:tags r:id="rId2"/>
            </p:custDataLst>
          </p:nvPr>
        </p:nvSpPr>
        <p:spPr>
          <a:xfrm>
            <a:off x="958215" y="2172970"/>
            <a:ext cx="4941570" cy="7207885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Google Shape;148;p5"/>
          <p:cNvSpPr/>
          <p:nvPr>
            <p:custDataLst>
              <p:tags r:id="rId3"/>
            </p:custDataLst>
          </p:nvPr>
        </p:nvSpPr>
        <p:spPr>
          <a:xfrm>
            <a:off x="1138555" y="2319020"/>
            <a:ext cx="4554855" cy="751205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Microsoft YaHei Regular" panose="020B0702040204020203" charset="-122"/>
              <a:ea typeface="Microsoft YaHei Regular" panose="020B0702040204020203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81735" y="2379980"/>
            <a:ext cx="509206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由</a:t>
            </a:r>
            <a:r>
              <a:rPr lang="zh-CN" altLang="en-US" sz="18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AI画师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智能创作，匹配图书童书标签</a:t>
            </a:r>
          </a:p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产出更懂出版物的封面插图设计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9" name="TextBox 7"/>
          <p:cNvSpPr txBox="1"/>
          <p:nvPr/>
        </p:nvSpPr>
        <p:spPr>
          <a:xfrm>
            <a:off x="1181735" y="8458200"/>
            <a:ext cx="2915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生成商品摄影图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9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无须</a:t>
            </a:r>
            <a:r>
              <a:rPr lang="zh-CN" altLang="en-US" sz="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布景、无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需摄影设备</a:t>
            </a:r>
          </a:p>
          <a:p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上传封面或随手拍即可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/>
          <a:srcRect l="25988" t="1717" r="21189" b="80174"/>
          <a:stretch>
            <a:fillRect/>
          </a:stretch>
        </p:blipFill>
        <p:spPr>
          <a:xfrm>
            <a:off x="1311910" y="7818755"/>
            <a:ext cx="552450" cy="542925"/>
          </a:xfrm>
          <a:prstGeom prst="roundRect">
            <a:avLst/>
          </a:prstGeom>
        </p:spPr>
      </p:pic>
      <p:sp>
        <p:nvSpPr>
          <p:cNvPr id="46" name="TextBox 7"/>
          <p:cNvSpPr txBox="1"/>
          <p:nvPr/>
        </p:nvSpPr>
        <p:spPr>
          <a:xfrm>
            <a:off x="1138555" y="4871720"/>
            <a:ext cx="2915920" cy="1353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科普内容插图</a:t>
            </a:r>
          </a:p>
          <a:p>
            <a:r>
              <a:rPr lang="zh-CN" altLang="en-US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丰富书内画面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水彩简约风格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清新自然风格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扁平卡通风格</a:t>
            </a:r>
          </a:p>
          <a:p>
            <a:pPr>
              <a:lnSpc>
                <a:spcPct val="150000"/>
              </a:lnSpc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Q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版萌趣风格</a:t>
            </a: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6"/>
          <a:srcRect l="25988" t="1717" r="21189" b="80174"/>
          <a:stretch>
            <a:fillRect/>
          </a:stretch>
        </p:blipFill>
        <p:spPr>
          <a:xfrm>
            <a:off x="1181735" y="4203065"/>
            <a:ext cx="552450" cy="542925"/>
          </a:xfrm>
          <a:prstGeom prst="round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2417445" y="7402195"/>
            <a:ext cx="3275965" cy="229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创作于</a:t>
            </a:r>
            <a:r>
              <a:rPr lang="en-US" altLang="zh-CN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画师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2520315" y="9138285"/>
            <a:ext cx="3275965" cy="229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创作于</a:t>
            </a:r>
            <a:r>
              <a:rPr lang="en-US" altLang="zh-CN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画师</a:t>
            </a:r>
          </a:p>
        </p:txBody>
      </p:sp>
      <p:pic>
        <p:nvPicPr>
          <p:cNvPr id="4" name="图片 3"/>
          <p:cNvPicPr/>
          <p:nvPr/>
        </p:nvPicPr>
        <p:blipFill>
          <a:blip r:embed="rId7"/>
          <a:srcRect b="48031"/>
          <a:stretch>
            <a:fillRect/>
          </a:stretch>
        </p:blipFill>
        <p:spPr>
          <a:xfrm>
            <a:off x="2588260" y="6128385"/>
            <a:ext cx="3208020" cy="1273810"/>
          </a:xfrm>
          <a:prstGeom prst="rect">
            <a:avLst/>
          </a:prstGeom>
        </p:spPr>
      </p:pic>
      <p:pic>
        <p:nvPicPr>
          <p:cNvPr id="5" name="图片 4" descr="中医药图片生成 (5)"/>
          <p:cNvPicPr>
            <a:picLocks noChangeAspect="1"/>
          </p:cNvPicPr>
          <p:nvPr/>
        </p:nvPicPr>
        <p:blipFill>
          <a:blip r:embed="rId8"/>
          <a:srcRect t="8177" b="16050"/>
          <a:stretch>
            <a:fillRect/>
          </a:stretch>
        </p:blipFill>
        <p:spPr>
          <a:xfrm>
            <a:off x="2645410" y="3650615"/>
            <a:ext cx="3121660" cy="2365375"/>
          </a:xfrm>
          <a:prstGeom prst="rect">
            <a:avLst/>
          </a:prstGeom>
        </p:spPr>
      </p:pic>
      <p:pic>
        <p:nvPicPr>
          <p:cNvPr id="6" name="图片 5" descr="https___oss.5rs.me_oss_upload_image_png_ff8e2b8d2c5b43eb8c294f713001ccf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83180" y="7649845"/>
            <a:ext cx="1471295" cy="1471295"/>
          </a:xfrm>
          <a:prstGeom prst="rect">
            <a:avLst/>
          </a:prstGeom>
        </p:spPr>
      </p:pic>
      <p:pic>
        <p:nvPicPr>
          <p:cNvPr id="7" name="图片 6" descr="https___oss.5rs.me_oss_upload_image_png_542799bf82a040f39c9ec8abd2bbb26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81805" y="7635240"/>
            <a:ext cx="1485265" cy="14852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77850" y="535940"/>
            <a:ext cx="4548505" cy="1244600"/>
            <a:chOff x="629" y="1096"/>
            <a:chExt cx="7163" cy="1960"/>
          </a:xfrm>
        </p:grpSpPr>
        <p:sp>
          <p:nvSpPr>
            <p:cNvPr id="6" name="Google Shape;87;p2"/>
            <p:cNvSpPr txBox="1"/>
            <p:nvPr/>
          </p:nvSpPr>
          <p:spPr>
            <a:xfrm>
              <a:off x="1466" y="1679"/>
              <a:ext cx="6326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Maven Pro SemiBold"/>
                </a:rPr>
                <a:t>概</a:t>
              </a:r>
              <a:r>
                <a:rPr lang="en-US" altLang="zh-CN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Maven Pro SemiBold"/>
                </a:rPr>
                <a:t>  </a:t>
              </a: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Maven Pro SemiBold"/>
                </a:rPr>
                <a:t>览</a:t>
              </a:r>
            </a:p>
          </p:txBody>
        </p:sp>
        <p:sp>
          <p:nvSpPr>
            <p:cNvPr id="5" name="同心圆 4"/>
            <p:cNvSpPr/>
            <p:nvPr/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文本框 55"/>
          <p:cNvSpPr txBox="1"/>
          <p:nvPr>
            <p:custDataLst>
              <p:tags r:id="rId1"/>
            </p:custDataLst>
          </p:nvPr>
        </p:nvSpPr>
        <p:spPr>
          <a:xfrm>
            <a:off x="1068705" y="2643045"/>
            <a:ext cx="2587625" cy="422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本书概述</a:t>
            </a:r>
            <a:endParaRPr kumimoji="0" lang="zh-CN" altLang="en-US" sz="2000" b="1" i="0" u="none" strike="noStrike" kern="0" cap="none" spc="0" normalizeH="0" baseline="0" dirty="0">
              <a:gradFill>
                <a:gsLst>
                  <a:gs pos="50000">
                    <a:srgbClr val="545459"/>
                  </a:gs>
                  <a:gs pos="0">
                    <a:srgbClr val="8D8D90"/>
                  </a:gs>
                  <a:gs pos="100000">
                    <a:srgbClr val="1B1B21"/>
                  </a:gs>
                </a:gsLst>
                <a:lin ang="5400000" scaled="1"/>
              </a:gradFill>
              <a:latin typeface="Microsoft YaHei Bold" panose="020B0702040204020203" charset="-122"/>
              <a:ea typeface="Microsoft YaHei Bold" panose="020B0702040204020203" charset="-122"/>
              <a:cs typeface="Microsoft YaHei Bold" panose="020B0702040204020203" charset="-122"/>
              <a:sym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2"/>
            </p:custDataLst>
          </p:nvPr>
        </p:nvSpPr>
        <p:spPr>
          <a:xfrm>
            <a:off x="5315865" y="2585734"/>
            <a:ext cx="919480" cy="514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algn="l" defTabSz="914400" rtl="0" eaLnBrk="1" fontAlgn="ctr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000" b="1" i="0" u="none" strike="noStrike" kern="0" cap="none" spc="0" normalizeH="0" baseline="0" dirty="0">
                <a:gradFill>
                  <a:gsLst>
                    <a:gs pos="0">
                      <a:srgbClr val="D9A87F">
                        <a:alpha val="44000"/>
                      </a:srgbClr>
                    </a:gs>
                    <a:gs pos="100000">
                      <a:srgbClr val="AC693C">
                        <a:alpha val="67000"/>
                        <a:lumMod val="67000"/>
                        <a:lumOff val="33000"/>
                      </a:srgbClr>
                    </a:gs>
                  </a:gsLst>
                  <a:lin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0</a:t>
            </a:r>
            <a:r>
              <a:rPr kumimoji="0" lang="en-US" altLang="zh-CN" sz="2000" b="1" i="0" u="none" strike="noStrike" kern="0" cap="none" spc="0" normalizeH="0" baseline="0" dirty="0">
                <a:gradFill>
                  <a:gsLst>
                    <a:gs pos="0">
                      <a:srgbClr val="D9A87F">
                        <a:alpha val="44000"/>
                      </a:srgbClr>
                    </a:gs>
                    <a:gs pos="100000">
                      <a:srgbClr val="AC693C">
                        <a:alpha val="67000"/>
                        <a:lumMod val="67000"/>
                        <a:lumOff val="33000"/>
                      </a:srgbClr>
                    </a:gs>
                  </a:gsLst>
                  <a:lin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3</a:t>
            </a:r>
            <a:endParaRPr kumimoji="0" lang="en-US" sz="2000" b="1" i="0" u="none" strike="noStrike" kern="0" cap="none" spc="0" normalizeH="0" baseline="0" dirty="0">
              <a:gradFill>
                <a:gsLst>
                  <a:gs pos="0">
                    <a:srgbClr val="D9A87F">
                      <a:alpha val="44000"/>
                    </a:srgbClr>
                  </a:gs>
                  <a:gs pos="100000">
                    <a:srgbClr val="AC693C">
                      <a:alpha val="67000"/>
                      <a:lumMod val="67000"/>
                      <a:lumOff val="33000"/>
                    </a:srgbClr>
                  </a:gs>
                </a:gsLst>
                <a:lin scaled="1"/>
              </a:gradFill>
              <a:latin typeface="Microsoft YaHei Bold" panose="020B0702040204020203" charset="-122"/>
              <a:ea typeface="Microsoft YaHei Bold" panose="020B0702040204020203" charset="-122"/>
              <a:sym typeface="微软雅黑" panose="020B0503020204020204" pitchFamily="34" charset="-122"/>
            </a:endParaRPr>
          </a:p>
        </p:txBody>
      </p:sp>
      <p:cxnSp>
        <p:nvCxnSpPr>
          <p:cNvPr id="46" name="Google Shape;259;p9"/>
          <p:cNvCxnSpPr/>
          <p:nvPr>
            <p:custDataLst>
              <p:tags r:id="rId3"/>
            </p:custDataLst>
          </p:nvPr>
        </p:nvCxnSpPr>
        <p:spPr>
          <a:xfrm>
            <a:off x="3651055" y="2832593"/>
            <a:ext cx="1444347" cy="0"/>
          </a:xfrm>
          <a:prstGeom prst="straightConnector1">
            <a:avLst/>
          </a:prstGeom>
          <a:noFill/>
          <a:ln w="3175" cap="flat" cmpd="sng">
            <a:solidFill>
              <a:srgbClr val="C18D5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7" name="椭圆 46"/>
          <p:cNvSpPr/>
          <p:nvPr>
            <p:custDataLst>
              <p:tags r:id="rId4"/>
            </p:custDataLst>
          </p:nvPr>
        </p:nvSpPr>
        <p:spPr>
          <a:xfrm>
            <a:off x="5075282" y="2811003"/>
            <a:ext cx="26310" cy="4318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 b="1">
              <a:latin typeface="Microsoft YaHei Bold" panose="020B0702040204020203" charset="-122"/>
              <a:ea typeface="Microsoft YaHei Bold" panose="020B0702040204020203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1083945" y="3460274"/>
            <a:ext cx="2587625" cy="422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sz="2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Microsoft YaHei Bold" panose="020B0702040204020203" charset="-122"/>
                <a:ea typeface="Microsoft YaHei Bold" panose="020B0702040204020203" charset="-122"/>
                <a:cs typeface="Microsoft YaHei Bold" panose="020B0702040204020203" charset="-122"/>
                <a:sym typeface="微软雅黑" panose="020B0503020204020204" pitchFamily="34" charset="-122"/>
              </a:rPr>
              <a:t>同品类图书案例</a:t>
            </a:r>
            <a:endParaRPr kumimoji="0" lang="zh-CN" altLang="en-US" sz="2000" b="1" i="0" u="none" strike="noStrike" kern="0" cap="none" spc="0" normalizeH="0" baseline="0" dirty="0">
              <a:gradFill>
                <a:gsLst>
                  <a:gs pos="50000">
                    <a:srgbClr val="545459"/>
                  </a:gs>
                  <a:gs pos="0">
                    <a:srgbClr val="8D8D90"/>
                  </a:gs>
                  <a:gs pos="100000">
                    <a:srgbClr val="1B1B21"/>
                  </a:gs>
                </a:gsLst>
                <a:lin ang="5400000" scaled="1"/>
              </a:gradFill>
              <a:latin typeface="Microsoft YaHei Bold" panose="020B0702040204020203" charset="-122"/>
              <a:ea typeface="Microsoft YaHei Bold" panose="020B0702040204020203" charset="-122"/>
              <a:sym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6"/>
            </p:custDataLst>
          </p:nvPr>
        </p:nvSpPr>
        <p:spPr>
          <a:xfrm>
            <a:off x="5315865" y="3407954"/>
            <a:ext cx="919480" cy="514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 defTabSz="914400" fontAlgn="ctr">
              <a:lnSpc>
                <a:spcPct val="105000"/>
              </a:lnSpc>
              <a:buSzTx/>
              <a:buFont typeface="Arial" panose="020B0604020202020204" pitchFamily="34" charset="0"/>
              <a:defRPr/>
            </a:pPr>
            <a:r>
              <a:rPr lang="en-US" sz="2000" b="1" dirty="0">
                <a:gradFill>
                  <a:gsLst>
                    <a:gs pos="0">
                      <a:srgbClr val="D9A87F">
                        <a:alpha val="44000"/>
                      </a:srgbClr>
                    </a:gs>
                    <a:gs pos="100000">
                      <a:srgbClr val="AC693C">
                        <a:alpha val="67000"/>
                        <a:lumMod val="67000"/>
                        <a:lumOff val="33000"/>
                      </a:srgbClr>
                    </a:gs>
                  </a:gsLst>
                  <a:lin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0</a:t>
            </a:r>
            <a:r>
              <a:rPr lang="en-US" altLang="zh-CN" sz="2000" b="1" dirty="0">
                <a:gradFill>
                  <a:gsLst>
                    <a:gs pos="0">
                      <a:srgbClr val="D9A87F">
                        <a:alpha val="44000"/>
                      </a:srgbClr>
                    </a:gs>
                    <a:gs pos="100000">
                      <a:srgbClr val="AC693C">
                        <a:alpha val="67000"/>
                        <a:lumMod val="67000"/>
                        <a:lumOff val="33000"/>
                      </a:srgbClr>
                    </a:gs>
                  </a:gsLst>
                  <a:lin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5</a:t>
            </a:r>
            <a:endParaRPr lang="en-US" sz="2000" b="1" dirty="0">
              <a:gradFill>
                <a:gsLst>
                  <a:gs pos="0">
                    <a:srgbClr val="D9A87F">
                      <a:alpha val="44000"/>
                    </a:srgbClr>
                  </a:gs>
                  <a:gs pos="100000">
                    <a:srgbClr val="AC693C">
                      <a:alpha val="67000"/>
                      <a:lumMod val="67000"/>
                      <a:lumOff val="33000"/>
                    </a:srgbClr>
                  </a:gs>
                </a:gsLst>
                <a:lin scaled="1"/>
              </a:gradFill>
              <a:latin typeface="Microsoft YaHei Bold" panose="020B0702040204020203" charset="-122"/>
              <a:ea typeface="Microsoft YaHei Bold" panose="020B0702040204020203" charset="-122"/>
              <a:sym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7"/>
            </p:custDataLst>
          </p:nvPr>
        </p:nvGrpSpPr>
        <p:grpSpPr>
          <a:xfrm>
            <a:off x="3660341" y="3628232"/>
            <a:ext cx="1450538" cy="43180"/>
            <a:chOff x="1798" y="6331"/>
            <a:chExt cx="3749" cy="68"/>
          </a:xfrm>
        </p:grpSpPr>
        <p:cxnSp>
          <p:nvCxnSpPr>
            <p:cNvPr id="8" name="Google Shape;259;p9"/>
            <p:cNvCxnSpPr/>
            <p:nvPr>
              <p:custDataLst>
                <p:tags r:id="rId20"/>
              </p:custDataLst>
            </p:nvPr>
          </p:nvCxnSpPr>
          <p:spPr>
            <a:xfrm>
              <a:off x="1798" y="6365"/>
              <a:ext cx="3733" cy="0"/>
            </a:xfrm>
            <a:prstGeom prst="straightConnector1">
              <a:avLst/>
            </a:prstGeom>
            <a:noFill/>
            <a:ln w="3175" cap="flat" cmpd="sng">
              <a:solidFill>
                <a:srgbClr val="C18D5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9" name="椭圆 8"/>
            <p:cNvSpPr/>
            <p:nvPr>
              <p:custDataLst>
                <p:tags r:id="rId21"/>
              </p:custDataLst>
            </p:nvPr>
          </p:nvSpPr>
          <p:spPr>
            <a:xfrm>
              <a:off x="5479" y="6331"/>
              <a:ext cx="68" cy="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40" b="1">
                <a:latin typeface="Microsoft YaHei Bold" panose="020B0702040204020203" charset="-122"/>
                <a:ea typeface="Microsoft YaHei Bold" panose="020B0702040204020203" charset="-122"/>
              </a:endParaRPr>
            </a:p>
          </p:txBody>
        </p:sp>
      </p:grp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1109345" y="5107178"/>
            <a:ext cx="2587625" cy="422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AI</a:t>
            </a:r>
            <a:r>
              <a:rPr lang="zh-CN" altLang="en-US" sz="2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与编辑</a:t>
            </a:r>
            <a:endParaRPr kumimoji="0" lang="zh-CN" sz="2000" b="1" i="0" u="none" strike="noStrike" kern="0" cap="none" spc="0" normalizeH="0" baseline="0" dirty="0">
              <a:gradFill>
                <a:gsLst>
                  <a:gs pos="50000">
                    <a:srgbClr val="545459"/>
                  </a:gs>
                  <a:gs pos="0">
                    <a:srgbClr val="8D8D90"/>
                  </a:gs>
                  <a:gs pos="100000">
                    <a:srgbClr val="1B1B21"/>
                  </a:gs>
                </a:gsLst>
                <a:lin ang="5400000" scaled="1"/>
              </a:gradFill>
              <a:latin typeface="Microsoft YaHei Bold" panose="020B0702040204020203" charset="-122"/>
              <a:ea typeface="Microsoft YaHei Bold" panose="020B0702040204020203" charset="-122"/>
              <a:cs typeface="Microsoft YaHei Bold" panose="020B0702040204020203" charset="-122"/>
              <a:sym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9"/>
            </p:custDataLst>
          </p:nvPr>
        </p:nvSpPr>
        <p:spPr>
          <a:xfrm>
            <a:off x="5305070" y="4213940"/>
            <a:ext cx="919480" cy="514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 defTabSz="914400" fontAlgn="ctr">
              <a:lnSpc>
                <a:spcPct val="105000"/>
              </a:lnSpc>
              <a:buSzTx/>
              <a:buFont typeface="Arial" panose="020B0604020202020204" pitchFamily="34" charset="0"/>
              <a:defRPr/>
            </a:pPr>
            <a:r>
              <a:rPr lang="en-US" altLang="zh-CN" sz="2000" b="1" dirty="0">
                <a:gradFill>
                  <a:gsLst>
                    <a:gs pos="0">
                      <a:srgbClr val="D9A87F">
                        <a:alpha val="44000"/>
                      </a:srgbClr>
                    </a:gs>
                    <a:gs pos="100000">
                      <a:srgbClr val="AC693C">
                        <a:alpha val="67000"/>
                        <a:lumMod val="67000"/>
                        <a:lumOff val="33000"/>
                      </a:srgbClr>
                    </a:gs>
                  </a:gsLst>
                  <a:lin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08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649159" y="4424236"/>
            <a:ext cx="1450538" cy="43180"/>
            <a:chOff x="1798" y="6331"/>
            <a:chExt cx="3749" cy="68"/>
          </a:xfrm>
        </p:grpSpPr>
        <p:cxnSp>
          <p:nvCxnSpPr>
            <p:cNvPr id="18" name="Google Shape;259;p9"/>
            <p:cNvCxnSpPr/>
            <p:nvPr>
              <p:custDataLst>
                <p:tags r:id="rId18"/>
              </p:custDataLst>
            </p:nvPr>
          </p:nvCxnSpPr>
          <p:spPr>
            <a:xfrm>
              <a:off x="1798" y="6365"/>
              <a:ext cx="3733" cy="0"/>
            </a:xfrm>
            <a:prstGeom prst="straightConnector1">
              <a:avLst/>
            </a:prstGeom>
            <a:noFill/>
            <a:ln w="3175" cap="flat" cmpd="sng">
              <a:solidFill>
                <a:srgbClr val="C18D5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9" name="椭圆 18"/>
            <p:cNvSpPr/>
            <p:nvPr>
              <p:custDataLst>
                <p:tags r:id="rId19"/>
              </p:custDataLst>
            </p:nvPr>
          </p:nvSpPr>
          <p:spPr>
            <a:xfrm>
              <a:off x="5479" y="6331"/>
              <a:ext cx="68" cy="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40" b="1">
                <a:latin typeface="Microsoft YaHei Bold" panose="020B0702040204020203" charset="-122"/>
                <a:ea typeface="Microsoft YaHei Bold" panose="020B0702040204020203" charset="-122"/>
              </a:endParaRPr>
            </a:p>
          </p:txBody>
        </p:sp>
      </p:grpSp>
      <p:sp>
        <p:nvSpPr>
          <p:cNvPr id="25" name="文本框 24"/>
          <p:cNvSpPr txBox="1"/>
          <p:nvPr>
            <p:custDataLst>
              <p:tags r:id="rId10"/>
            </p:custDataLst>
          </p:nvPr>
        </p:nvSpPr>
        <p:spPr>
          <a:xfrm>
            <a:off x="1109345" y="4294108"/>
            <a:ext cx="2587625" cy="422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赋能本书亮点介绍</a:t>
            </a:r>
            <a:endParaRPr kumimoji="0" lang="zh-CN" altLang="en-US" sz="2000" b="1" i="0" u="none" strike="noStrike" kern="0" cap="none" spc="0" normalizeH="0" baseline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1" name="文本框 50"/>
          <p:cNvSpPr txBox="1"/>
          <p:nvPr>
            <p:custDataLst>
              <p:tags r:id="rId11"/>
            </p:custDataLst>
          </p:nvPr>
        </p:nvSpPr>
        <p:spPr>
          <a:xfrm>
            <a:off x="5305070" y="5072736"/>
            <a:ext cx="919480" cy="514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 defTabSz="914400" fontAlgn="ctr">
              <a:lnSpc>
                <a:spcPct val="105000"/>
              </a:lnSpc>
              <a:buSzTx/>
              <a:buFont typeface="Arial" panose="020B0604020202020204" pitchFamily="34" charset="0"/>
              <a:defRPr/>
            </a:pPr>
            <a:r>
              <a:rPr lang="en-US" altLang="zh-CN" sz="2000" b="1" dirty="0">
                <a:gradFill>
                  <a:gsLst>
                    <a:gs pos="0">
                      <a:srgbClr val="D9A87F">
                        <a:alpha val="44000"/>
                      </a:srgbClr>
                    </a:gs>
                    <a:gs pos="100000">
                      <a:srgbClr val="AC693C">
                        <a:alpha val="67000"/>
                        <a:lumMod val="67000"/>
                        <a:lumOff val="33000"/>
                      </a:srgbClr>
                    </a:gs>
                  </a:gsLst>
                  <a:lin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16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640260" y="5278041"/>
            <a:ext cx="1450538" cy="43180"/>
            <a:chOff x="1798" y="6331"/>
            <a:chExt cx="3749" cy="68"/>
          </a:xfrm>
        </p:grpSpPr>
        <p:cxnSp>
          <p:nvCxnSpPr>
            <p:cNvPr id="23" name="Google Shape;259;p9"/>
            <p:cNvCxnSpPr/>
            <p:nvPr>
              <p:custDataLst>
                <p:tags r:id="rId16"/>
              </p:custDataLst>
            </p:nvPr>
          </p:nvCxnSpPr>
          <p:spPr>
            <a:xfrm>
              <a:off x="1798" y="6365"/>
              <a:ext cx="3733" cy="0"/>
            </a:xfrm>
            <a:prstGeom prst="straightConnector1">
              <a:avLst/>
            </a:prstGeom>
            <a:noFill/>
            <a:ln w="3175" cap="flat" cmpd="sng">
              <a:solidFill>
                <a:srgbClr val="C18D5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24" name="椭圆 23"/>
            <p:cNvSpPr/>
            <p:nvPr>
              <p:custDataLst>
                <p:tags r:id="rId17"/>
              </p:custDataLst>
            </p:nvPr>
          </p:nvSpPr>
          <p:spPr>
            <a:xfrm>
              <a:off x="5479" y="6331"/>
              <a:ext cx="68" cy="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40" b="1">
                <a:latin typeface="Microsoft YaHei Bold" panose="020B0702040204020203" charset="-122"/>
                <a:ea typeface="Microsoft YaHei Bold" panose="020B0702040204020203" charset="-122"/>
              </a:endParaRPr>
            </a:p>
          </p:txBody>
        </p:sp>
      </p:grpSp>
      <p:sp>
        <p:nvSpPr>
          <p:cNvPr id="40" name="文本框 39"/>
          <p:cNvSpPr txBox="1"/>
          <p:nvPr>
            <p:custDataLst>
              <p:tags r:id="rId12"/>
            </p:custDataLst>
          </p:nvPr>
        </p:nvSpPr>
        <p:spPr>
          <a:xfrm>
            <a:off x="1052830" y="5975302"/>
            <a:ext cx="2587625" cy="422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0" cap="none" spc="0" normalizeH="0" baseline="0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上书设计方案</a:t>
            </a:r>
          </a:p>
        </p:txBody>
      </p:sp>
      <p:sp>
        <p:nvSpPr>
          <p:cNvPr id="53" name="文本框 52"/>
          <p:cNvSpPr txBox="1"/>
          <p:nvPr>
            <p:custDataLst>
              <p:tags r:id="rId13"/>
            </p:custDataLst>
          </p:nvPr>
        </p:nvSpPr>
        <p:spPr>
          <a:xfrm>
            <a:off x="5289195" y="5947937"/>
            <a:ext cx="919480" cy="514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 defTabSz="914400" fontAlgn="ctr">
              <a:lnSpc>
                <a:spcPct val="105000"/>
              </a:lnSpc>
              <a:buSzTx/>
              <a:buFont typeface="Arial" panose="020B0604020202020204" pitchFamily="34" charset="0"/>
              <a:defRPr/>
            </a:pPr>
            <a:r>
              <a:rPr lang="en-US" altLang="zh-CN" sz="2000" b="1" dirty="0">
                <a:gradFill>
                  <a:gsLst>
                    <a:gs pos="0">
                      <a:srgbClr val="D9A87F">
                        <a:alpha val="44000"/>
                      </a:srgbClr>
                    </a:gs>
                    <a:gs pos="100000">
                      <a:srgbClr val="AC693C">
                        <a:alpha val="67000"/>
                        <a:lumMod val="67000"/>
                        <a:lumOff val="33000"/>
                      </a:srgbClr>
                    </a:gs>
                  </a:gsLst>
                  <a:lin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22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3630963" y="6143260"/>
            <a:ext cx="1450538" cy="43180"/>
            <a:chOff x="1798" y="6331"/>
            <a:chExt cx="3749" cy="68"/>
          </a:xfrm>
        </p:grpSpPr>
        <p:cxnSp>
          <p:nvCxnSpPr>
            <p:cNvPr id="33" name="Google Shape;259;p9"/>
            <p:cNvCxnSpPr/>
            <p:nvPr>
              <p:custDataLst>
                <p:tags r:id="rId14"/>
              </p:custDataLst>
            </p:nvPr>
          </p:nvCxnSpPr>
          <p:spPr>
            <a:xfrm>
              <a:off x="1798" y="6365"/>
              <a:ext cx="3733" cy="0"/>
            </a:xfrm>
            <a:prstGeom prst="straightConnector1">
              <a:avLst/>
            </a:prstGeom>
            <a:noFill/>
            <a:ln w="3175" cap="flat" cmpd="sng">
              <a:solidFill>
                <a:srgbClr val="C18D5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34" name="椭圆 33"/>
            <p:cNvSpPr/>
            <p:nvPr>
              <p:custDataLst>
                <p:tags r:id="rId15"/>
              </p:custDataLst>
            </p:nvPr>
          </p:nvSpPr>
          <p:spPr>
            <a:xfrm>
              <a:off x="5479" y="6331"/>
              <a:ext cx="68" cy="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40" b="1">
                <a:latin typeface="Microsoft YaHei Bold" panose="020B0702040204020203" charset="-122"/>
                <a:ea typeface="Microsoft YaHei Bold" panose="020B0702040204020203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圆角矩形 59"/>
          <p:cNvSpPr/>
          <p:nvPr>
            <p:custDataLst>
              <p:tags r:id="rId1"/>
            </p:custDataLst>
          </p:nvPr>
        </p:nvSpPr>
        <p:spPr>
          <a:xfrm>
            <a:off x="958215" y="1844040"/>
            <a:ext cx="4941570" cy="7536815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同心圆 1"/>
          <p:cNvSpPr/>
          <p:nvPr/>
        </p:nvSpPr>
        <p:spPr>
          <a:xfrm rot="17100000">
            <a:off x="603241" y="930122"/>
            <a:ext cx="720000" cy="72000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948055" y="643890"/>
            <a:ext cx="5387613" cy="8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pPr lvl="0" algn="l">
              <a:buSzTx/>
            </a:pPr>
            <a:r>
              <a:rPr lang="en-US" altLang="zh-CN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AI</a:t>
            </a:r>
            <a:r>
              <a:rPr lang="zh-CN" altLang="en-US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数字创作编辑</a:t>
            </a:r>
            <a:r>
              <a:rPr lang="en-US" altLang="zh-CN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——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资源拓展</a:t>
            </a:r>
          </a:p>
          <a:p>
            <a:pPr lvl="0" algn="l">
              <a:buSzTx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可高效制作您的有声书、点读书</a:t>
            </a:r>
            <a:endParaRPr lang="en-US" altLang="zh-CN" sz="2400" b="1" dirty="0">
              <a:gradFill>
                <a:gsLst>
                  <a:gs pos="50000">
                    <a:srgbClr val="545459"/>
                  </a:gs>
                  <a:gs pos="0">
                    <a:srgbClr val="8D8D90"/>
                  </a:gs>
                  <a:gs pos="100000">
                    <a:srgbClr val="1B1B21"/>
                  </a:gs>
                </a:gsLst>
                <a:lin ang="108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PingFang TC Semibold" panose="020B0400000000000000" charset="-120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8055" y="1545590"/>
            <a:ext cx="5399405" cy="210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dist">
              <a:buNone/>
              <a:defRPr sz="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Maven Pro SemiBold"/>
              </a:defRPr>
            </a:lvl1pPr>
          </a:lstStyle>
          <a:p>
            <a:pPr algn="l" eaLnBrk="1" fontAlgn="auto" latinLnBrk="0" hangingPunct="1">
              <a:buFont typeface="Wingdings" panose="05000000000000000000" charset="0"/>
            </a:pPr>
            <a:r>
              <a:rPr lang="zh-CN" altLang="en-US" b="1" spc="300" dirty="0">
                <a:sym typeface="+mn-ea"/>
              </a:rPr>
              <a:t>丰富的出版配音模板</a:t>
            </a:r>
            <a:r>
              <a:rPr lang="zh-CN" altLang="zh-CN" b="1" spc="300" dirty="0">
                <a:sym typeface="+mn-ea"/>
              </a:rPr>
              <a:t>，以多样化视角在</a:t>
            </a:r>
            <a:r>
              <a:rPr lang="en-US" altLang="zh-CN" b="1" spc="300" dirty="0">
                <a:sym typeface="+mn-ea"/>
              </a:rPr>
              <a:t>2</a:t>
            </a:r>
            <a:r>
              <a:rPr lang="zh-CN" altLang="en-US" b="1" spc="300" dirty="0">
                <a:sym typeface="+mn-ea"/>
              </a:rPr>
              <a:t>分钟内定制化生成专属的有声书</a:t>
            </a:r>
            <a:endParaRPr lang="zh-CN" altLang="en-US" b="1" spc="150" dirty="0">
              <a:sym typeface="+mn-ea"/>
            </a:endParaRPr>
          </a:p>
        </p:txBody>
      </p:sp>
      <p:sp>
        <p:nvSpPr>
          <p:cNvPr id="46" name="TextBox 7"/>
          <p:cNvSpPr txBox="1"/>
          <p:nvPr/>
        </p:nvSpPr>
        <p:spPr>
          <a:xfrm>
            <a:off x="1138555" y="8331906"/>
            <a:ext cx="2915920" cy="94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多样风格、严控质量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配图、配音一步到位</a:t>
            </a:r>
          </a:p>
          <a:p>
            <a:pPr>
              <a:lnSpc>
                <a:spcPct val="150000"/>
              </a:lnSpc>
            </a:pP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Google Shape;148;p5"/>
          <p:cNvSpPr/>
          <p:nvPr>
            <p:custDataLst>
              <p:tags r:id="rId3"/>
            </p:custDataLst>
          </p:nvPr>
        </p:nvSpPr>
        <p:spPr>
          <a:xfrm>
            <a:off x="1138555" y="2179525"/>
            <a:ext cx="4554855" cy="589280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Microsoft YaHei Regular" panose="020B0702040204020203" charset="-122"/>
              <a:ea typeface="Microsoft YaHei Regular" panose="020B0702040204020203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07440" y="2184605"/>
            <a:ext cx="46882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由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创作编辑</a:t>
            </a:r>
            <a:r>
              <a:rPr lang="zh-CN" altLang="en-US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易</a:t>
            </a:r>
            <a:r>
              <a:rPr lang="en-US" altLang="zh-CN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r>
              <a:rPr lang="zh-CN" altLang="en-US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听书、</a:t>
            </a:r>
            <a:r>
              <a:rPr lang="en-US" altLang="zh-CN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</a:t>
            </a:r>
            <a:r>
              <a:rPr lang="zh-CN" altLang="en-US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作者、</a:t>
            </a:r>
            <a:r>
              <a:rPr lang="en-US" altLang="zh-CN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</a:t>
            </a:r>
            <a:r>
              <a:rPr lang="zh-CN" altLang="en-US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画师等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智能</a:t>
            </a:r>
          </a:p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协同创作，匹配图书标签，做配音、出题、配好图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6"/>
          <a:srcRect l="25988" t="1717" r="21189" b="80174"/>
          <a:stretch>
            <a:fillRect/>
          </a:stretch>
        </p:blipFill>
        <p:spPr>
          <a:xfrm>
            <a:off x="1803925" y="7883560"/>
            <a:ext cx="494665" cy="485712"/>
          </a:xfrm>
          <a:prstGeom prst="round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6"/>
          <a:srcRect l="27342" t="53401" r="19835" b="28490"/>
          <a:stretch>
            <a:fillRect/>
          </a:stretch>
        </p:blipFill>
        <p:spPr>
          <a:xfrm>
            <a:off x="1261267" y="7883560"/>
            <a:ext cx="494665" cy="485712"/>
          </a:xfrm>
          <a:prstGeom prst="round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46583" y="7883560"/>
            <a:ext cx="466758" cy="485712"/>
          </a:xfrm>
          <a:prstGeom prst="round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8"/>
          <a:stretch>
            <a:fillRect/>
          </a:stretch>
        </p:blipFill>
        <p:spPr>
          <a:xfrm>
            <a:off x="1138555" y="3216910"/>
            <a:ext cx="4585335" cy="7626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38555" y="2855595"/>
            <a:ext cx="471424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kumimoji="1" lang="zh-CN" sz="1200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第一步：上传智能生成的书稿，选择您需要的配音模板</a:t>
            </a:r>
            <a:endParaRPr kumimoji="1" lang="en-US" altLang="zh-CN" sz="1200" b="1" dirty="0">
              <a:solidFill>
                <a:srgbClr val="4B8A5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7440" y="4255770"/>
            <a:ext cx="45097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kumimoji="1" lang="zh-CN" altLang="en-US" sz="1200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第二步：</a:t>
            </a:r>
          </a:p>
          <a:p>
            <a:pPr algn="l"/>
            <a:r>
              <a:rPr kumimoji="1" lang="zh-CN" altLang="en-US" sz="1200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一键配音，可根据图书风格更换多种音色、语速等</a:t>
            </a:r>
          </a:p>
          <a:p>
            <a:pPr algn="l"/>
            <a:r>
              <a:rPr kumimoji="1" lang="zh-CN" altLang="en-US" sz="1200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并支持多角色对话，音频多样化调整更新</a:t>
            </a:r>
          </a:p>
        </p:txBody>
      </p:sp>
      <p:pic>
        <p:nvPicPr>
          <p:cNvPr id="8" name="图片 7"/>
          <p:cNvPicPr/>
          <p:nvPr/>
        </p:nvPicPr>
        <p:blipFill>
          <a:blip r:embed="rId9"/>
          <a:stretch>
            <a:fillRect/>
          </a:stretch>
        </p:blipFill>
        <p:spPr>
          <a:xfrm>
            <a:off x="1107440" y="4998085"/>
            <a:ext cx="4586605" cy="248729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294890" y="7485380"/>
            <a:ext cx="3429000" cy="299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仅示意，待提供样张制作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圆角矩形 59"/>
          <p:cNvSpPr/>
          <p:nvPr>
            <p:custDataLst>
              <p:tags r:id="rId1"/>
            </p:custDataLst>
          </p:nvPr>
        </p:nvSpPr>
        <p:spPr>
          <a:xfrm>
            <a:off x="958215" y="1844040"/>
            <a:ext cx="4941570" cy="7536815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同心圆 1"/>
          <p:cNvSpPr/>
          <p:nvPr/>
        </p:nvSpPr>
        <p:spPr>
          <a:xfrm rot="17100000">
            <a:off x="603241" y="930122"/>
            <a:ext cx="720000" cy="72000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948055" y="643890"/>
            <a:ext cx="5387613" cy="8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pPr lvl="0" algn="l">
              <a:buSzTx/>
            </a:pPr>
            <a:r>
              <a:rPr lang="en-US" altLang="zh-CN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AI</a:t>
            </a:r>
            <a:r>
              <a:rPr lang="zh-CN" altLang="en-US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书评编辑</a:t>
            </a:r>
            <a:r>
              <a:rPr lang="en-US" altLang="zh-CN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——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您可以在网上商城里面这样推荐您的图书</a:t>
            </a:r>
            <a:endParaRPr lang="zh-CN" altLang="en-US" sz="2400" b="1" dirty="0">
              <a:gradFill>
                <a:gsLst>
                  <a:gs pos="50000">
                    <a:srgbClr val="545459"/>
                  </a:gs>
                  <a:gs pos="0">
                    <a:srgbClr val="8D8D90"/>
                  </a:gs>
                  <a:gs pos="100000">
                    <a:srgbClr val="1B1B21"/>
                  </a:gs>
                </a:gsLst>
                <a:lin ang="108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PingFang TC Semibold" panose="020B0400000000000000" charset="-120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8055" y="1545590"/>
            <a:ext cx="539940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dist">
              <a:buNone/>
              <a:defRPr sz="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Maven Pro SemiBold"/>
              </a:defRPr>
            </a:lvl1pPr>
          </a:lstStyle>
          <a:p>
            <a:pPr algn="l" eaLnBrk="1" fontAlgn="auto" latinLnBrk="0" hangingPunct="1">
              <a:buFont typeface="Wingdings" panose="05000000000000000000" charset="0"/>
            </a:pPr>
            <a:r>
              <a:rPr lang="zh-CN" altLang="zh-CN" b="1" spc="300" dirty="0">
                <a:sym typeface="+mn-ea"/>
              </a:rPr>
              <a:t>始终遵守写作要求与渠道标准，以多样化视角在</a:t>
            </a:r>
            <a:r>
              <a:rPr lang="en-US" altLang="zh-CN" b="1" spc="300" dirty="0">
                <a:sym typeface="+mn-ea"/>
              </a:rPr>
              <a:t>2</a:t>
            </a:r>
            <a:r>
              <a:rPr lang="zh-CN" altLang="en-US" b="1" spc="300" dirty="0">
                <a:sym typeface="+mn-ea"/>
              </a:rPr>
              <a:t>分钟内生成</a:t>
            </a:r>
            <a:r>
              <a:rPr lang="en-US" altLang="zh-CN" b="1" spc="300" dirty="0">
                <a:sym typeface="+mn-ea"/>
              </a:rPr>
              <a:t>5</a:t>
            </a:r>
            <a:r>
              <a:rPr lang="zh-CN" altLang="en-US" b="1" spc="300" dirty="0">
                <a:sym typeface="+mn-ea"/>
              </a:rPr>
              <a:t>篇不同角度的书评</a:t>
            </a:r>
          </a:p>
          <a:p>
            <a:pPr algn="l" eaLnBrk="1" fontAlgn="auto" latinLnBrk="0" hangingPunct="1">
              <a:buFont typeface="Wingdings" panose="05000000000000000000" charset="0"/>
            </a:pPr>
            <a:endParaRPr lang="zh-CN" altLang="en-US" b="1" spc="150" dirty="0">
              <a:sym typeface="+mn-ea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6"/>
          <a:srcRect l="26417" t="61731" r="17402" b="9451"/>
          <a:stretch>
            <a:fillRect/>
          </a:stretch>
        </p:blipFill>
        <p:spPr>
          <a:xfrm>
            <a:off x="1138555" y="3703320"/>
            <a:ext cx="620395" cy="607060"/>
          </a:xfrm>
          <a:prstGeom prst="roundRect">
            <a:avLst/>
          </a:prstGeom>
        </p:spPr>
      </p:pic>
      <p:sp>
        <p:nvSpPr>
          <p:cNvPr id="17" name="Google Shape;148;p5"/>
          <p:cNvSpPr/>
          <p:nvPr>
            <p:custDataLst>
              <p:tags r:id="rId3"/>
            </p:custDataLst>
          </p:nvPr>
        </p:nvSpPr>
        <p:spPr>
          <a:xfrm>
            <a:off x="1138555" y="1970405"/>
            <a:ext cx="4554855" cy="589280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Microsoft YaHei Regular" panose="020B0702040204020203" charset="-122"/>
              <a:ea typeface="Microsoft YaHei Regular" panose="020B0702040204020203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07440" y="1975485"/>
            <a:ext cx="46882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由</a:t>
            </a:r>
            <a:r>
              <a:rPr lang="zh-CN" altLang="en-US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AI书评编辑、</a:t>
            </a:r>
            <a:r>
              <a:rPr lang="en-US" altLang="zh-CN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</a:t>
            </a:r>
            <a:r>
              <a:rPr lang="zh-CN" altLang="en-US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画师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智能协同创作，匹配图书内容标签，写深度书评、配好图、做配音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049092" y="3168848"/>
            <a:ext cx="3644318" cy="1912571"/>
            <a:chOff x="1993" y="4196"/>
            <a:chExt cx="6429" cy="337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96" y="4196"/>
              <a:ext cx="2526" cy="3329"/>
            </a:xfrm>
            <a:prstGeom prst="rect">
              <a:avLst/>
            </a:prstGeom>
            <a:effectLst>
              <a:outerShdw blurRad="1651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93" y="4209"/>
              <a:ext cx="3526" cy="3361"/>
            </a:xfrm>
            <a:prstGeom prst="rect">
              <a:avLst/>
            </a:prstGeom>
            <a:effectLst>
              <a:outerShdw blurRad="165100" dist="38100" algn="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文本框 5"/>
          <p:cNvSpPr txBox="1"/>
          <p:nvPr/>
        </p:nvSpPr>
        <p:spPr>
          <a:xfrm>
            <a:off x="1185545" y="2803525"/>
            <a:ext cx="471424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kumimoji="1" lang="zh-CN" sz="1200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第一步：输入您的书评创作要求选择想要的书评风格</a:t>
            </a:r>
            <a:endParaRPr kumimoji="1" lang="zh-CN" altLang="zh-CN" sz="1200" b="1" dirty="0">
              <a:solidFill>
                <a:srgbClr val="4B8A5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85875" y="5554345"/>
            <a:ext cx="45097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kumimoji="1" lang="zh-CN" altLang="en-US" sz="1200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第二步：</a:t>
            </a:r>
          </a:p>
          <a:p>
            <a:pPr algn="l"/>
            <a:r>
              <a:rPr kumimoji="1" lang="zh-CN" altLang="en-US" sz="1200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生成完毕可随时查看、润色、扩写、续写、改写</a:t>
            </a:r>
          </a:p>
          <a:p>
            <a:pPr algn="l"/>
            <a:r>
              <a:rPr kumimoji="1" lang="zh-CN" altLang="en-US" sz="1200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一键发送社交平台为本书营造口碑，让您的书众所周知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rcRect l="26417" t="61731" r="17402" b="9451"/>
          <a:stretch>
            <a:fillRect/>
          </a:stretch>
        </p:blipFill>
        <p:spPr>
          <a:xfrm>
            <a:off x="1217295" y="7127240"/>
            <a:ext cx="620395" cy="607060"/>
          </a:xfrm>
          <a:prstGeom prst="round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9"/>
          <a:stretch>
            <a:fillRect/>
          </a:stretch>
        </p:blipFill>
        <p:spPr>
          <a:xfrm>
            <a:off x="2186940" y="6425565"/>
            <a:ext cx="3449320" cy="24136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https___oss.5rs.me_oss_upload_image_png_77936fe5f366495a970db6b7672c579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6858000" cy="51657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-26670" y="0"/>
            <a:ext cx="6936740" cy="5165725"/>
          </a:xfrm>
          <a:prstGeom prst="rect">
            <a:avLst/>
          </a:prstGeom>
          <a:solidFill>
            <a:schemeClr val="bg1">
              <a:lumMod val="65000"/>
              <a:alpha val="54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47345" y="6610985"/>
            <a:ext cx="6062980" cy="22110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2800" b="1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小小药师们，即刻开启药香满溢之旅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2800" b="1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“码”上发现本草瑰宝的魅力吧</a:t>
            </a:r>
          </a:p>
          <a:p>
            <a:pPr algn="ctr">
              <a:lnSpc>
                <a:spcPct val="150000"/>
              </a:lnSpc>
            </a:pPr>
            <a:endParaRPr kumimoji="1" lang="zh-CN" altLang="en-US" sz="2800" b="1" i="0" u="none" strike="noStrike" kern="0" cap="none" spc="0" normalizeH="0" baseline="0" dirty="0">
              <a:solidFill>
                <a:srgbClr val="B29E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9" name="Google Shape;148;p5"/>
          <p:cNvSpPr/>
          <p:nvPr>
            <p:custDataLst>
              <p:tags r:id="rId1"/>
            </p:custDataLst>
          </p:nvPr>
        </p:nvSpPr>
        <p:spPr>
          <a:xfrm>
            <a:off x="0" y="3388446"/>
            <a:ext cx="6410960" cy="2666365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D1C18C">
                  <a:alpha val="84000"/>
                </a:srgbClr>
              </a:gs>
              <a:gs pos="0">
                <a:srgbClr val="B29E57"/>
              </a:gs>
            </a:gsLst>
            <a:lin ang="1536000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06095" y="3751666"/>
            <a:ext cx="5582285" cy="197612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indent="0" algn="l" fontAlgn="auto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一块根茎改变世界、一株花药联通中西、一缕药香跨越古今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中医药学是中华民族的伟大创造，是中国古代科学的瑰宝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在根的神奇世界里，发现大自然药用植物，守护中医药文化根脉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如何把中医药这一祖先留给我们的宝贵财富继承好、发展好、利用好</a:t>
            </a:r>
          </a:p>
          <a:p>
            <a:pPr indent="0" algn="l" fontAlgn="auto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成为不容回避的时代考题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我们可以借助专业的线上学习资料帮助读者了解中医药知识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辅助读者更好地学习本书内容，探究中国传统中草药的历史及文化内涵</a:t>
            </a:r>
          </a:p>
          <a:p>
            <a:pPr indent="0" algn="l" fontAlgn="auto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9415" y="578485"/>
            <a:ext cx="4992900" cy="1803400"/>
            <a:chOff x="629" y="1096"/>
            <a:chExt cx="7863" cy="2840"/>
          </a:xfrm>
        </p:grpSpPr>
        <p:grpSp>
          <p:nvGrpSpPr>
            <p:cNvPr id="8" name="组合 7"/>
            <p:cNvGrpSpPr/>
            <p:nvPr/>
          </p:nvGrpSpPr>
          <p:grpSpPr>
            <a:xfrm>
              <a:off x="1466" y="1679"/>
              <a:ext cx="7026" cy="2257"/>
              <a:chOff x="1697" y="4435"/>
              <a:chExt cx="7158" cy="2257"/>
            </a:xfrm>
          </p:grpSpPr>
          <p:sp>
            <p:nvSpPr>
              <p:cNvPr id="4" name="Google Shape;87;p2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697" y="4435"/>
                <a:ext cx="7158" cy="19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+mn-ea"/>
                  </a:rPr>
                  <a:t>上书设计方案</a:t>
                </a:r>
                <a:endPara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endParaRPr>
              </a:p>
              <a:p>
                <a:pPr lvl="0" algn="l">
                  <a:buSzTx/>
                </a:pPr>
                <a:r>
                  <a:rPr lang="zh-CN" altLang="en-US" sz="4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微软雅黑" panose="020B0503020204020204" pitchFamily="34" charset="-122"/>
                  </a:rPr>
                  <a:t>主题创意概念</a:t>
                </a:r>
              </a:p>
            </p:txBody>
          </p:sp>
          <p:sp>
            <p:nvSpPr>
              <p:cNvPr id="18" name="Google Shape;87;p2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745" y="6452"/>
                <a:ext cx="2412" cy="2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dist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zh-CN" sz="8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Theme Creative Concept</a:t>
                </a:r>
                <a:endParaRPr lang="en-US" altLang="zh-CN" sz="800" b="1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  <a:sym typeface="Maven Pro SemiBold"/>
                </a:endParaRPr>
              </a:p>
            </p:txBody>
          </p:sp>
        </p:grpSp>
        <p:sp>
          <p:nvSpPr>
            <p:cNvPr id="14" name="同心圆 1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48;p5"/>
          <p:cNvSpPr/>
          <p:nvPr>
            <p:custDataLst>
              <p:tags r:id="rId1"/>
            </p:custDataLst>
          </p:nvPr>
        </p:nvSpPr>
        <p:spPr>
          <a:xfrm>
            <a:off x="0" y="7236460"/>
            <a:ext cx="6858000" cy="2666365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D1C18C">
                  <a:alpha val="84000"/>
                </a:srgbClr>
              </a:gs>
              <a:gs pos="0">
                <a:srgbClr val="B29E57"/>
              </a:gs>
            </a:gsLst>
            <a:lin ang="1536000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9415" y="578485"/>
            <a:ext cx="4992900" cy="1244600"/>
            <a:chOff x="629" y="1096"/>
            <a:chExt cx="7863" cy="1960"/>
          </a:xfrm>
        </p:grpSpPr>
        <p:sp>
          <p:nvSpPr>
            <p:cNvPr id="16" name="Google Shape;87;p2"/>
            <p:cNvSpPr txBox="1"/>
            <p:nvPr>
              <p:custDataLst>
                <p:tags r:id="rId2"/>
              </p:custDataLst>
            </p:nvPr>
          </p:nvSpPr>
          <p:spPr>
            <a:xfrm>
              <a:off x="1466" y="1679"/>
              <a:ext cx="7026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上书设计</a:t>
              </a:r>
              <a:endParaRPr lang="zh-CN" altLang="en-US" sz="4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  <p:sp>
          <p:nvSpPr>
            <p:cNvPr id="14" name="同心圆 1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rcRect l="26705" t="26947" r="20472" b="54944"/>
          <a:stretch>
            <a:fillRect/>
          </a:stretch>
        </p:blipFill>
        <p:spPr>
          <a:xfrm>
            <a:off x="394970" y="8134350"/>
            <a:ext cx="577215" cy="566420"/>
          </a:xfrm>
          <a:prstGeom prst="round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19100" y="7614920"/>
            <a:ext cx="3429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SzTx/>
            </a:pPr>
            <a:r>
              <a:rPr lang="zh-CN" altLang="zh-CN" b="1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AI编辑工作室赋能上书设计：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6"/>
          <a:srcRect l="25988" t="1717" r="21189" b="80174"/>
          <a:stretch>
            <a:fillRect/>
          </a:stretch>
        </p:blipFill>
        <p:spPr>
          <a:xfrm>
            <a:off x="408940" y="8964295"/>
            <a:ext cx="563245" cy="553720"/>
          </a:xfrm>
          <a:prstGeom prst="roundRect">
            <a:avLst/>
          </a:prstGeom>
        </p:spPr>
      </p:pic>
      <p:sp>
        <p:nvSpPr>
          <p:cNvPr id="162" name="Speech Bubble: Rectangle with Corners Rounded 161"/>
          <p:cNvSpPr/>
          <p:nvPr/>
        </p:nvSpPr>
        <p:spPr>
          <a:xfrm>
            <a:off x="1445895" y="7950200"/>
            <a:ext cx="3189605" cy="750570"/>
          </a:xfrm>
          <a:prstGeom prst="wedgeRoundRectCallout">
            <a:avLst>
              <a:gd name="adj1" fmla="val -64009"/>
              <a:gd name="adj2" fmla="val 33232"/>
              <a:gd name="adj3" fmla="val 16667"/>
            </a:avLst>
          </a:prstGeom>
          <a:solidFill>
            <a:srgbClr val="8FC4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l">
              <a:lnSpc>
                <a:spcPct val="150000"/>
              </a:lnSpc>
              <a:buSzTx/>
            </a:pPr>
            <a:r>
              <a:rPr lang="zh-CN" altLang="zh-CN" sz="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AI作者：</a:t>
            </a:r>
          </a:p>
          <a:p>
            <a:pPr lvl="0" algn="l">
              <a:lnSpc>
                <a:spcPct val="150000"/>
              </a:lnSpc>
              <a:buSzTx/>
            </a:pPr>
            <a:r>
              <a:rPr lang="zh-CN" altLang="zh-CN" sz="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我结合图书热点营销方向和读者偏好</a:t>
            </a:r>
          </a:p>
          <a:p>
            <a:pPr lvl="0" algn="l">
              <a:lnSpc>
                <a:spcPct val="150000"/>
              </a:lnSpc>
              <a:buSzTx/>
            </a:pPr>
            <a:r>
              <a:rPr lang="zh-CN" altLang="zh-CN" sz="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可以帮助输出有吸引力的引导标题</a:t>
            </a:r>
          </a:p>
        </p:txBody>
      </p:sp>
      <p:sp>
        <p:nvSpPr>
          <p:cNvPr id="5" name="Speech Bubble: Rectangle with Corners Rounded 161"/>
          <p:cNvSpPr/>
          <p:nvPr/>
        </p:nvSpPr>
        <p:spPr>
          <a:xfrm>
            <a:off x="1445895" y="8827770"/>
            <a:ext cx="3189605" cy="750570"/>
          </a:xfrm>
          <a:prstGeom prst="wedgeRoundRectCallout">
            <a:avLst>
              <a:gd name="adj1" fmla="val -64009"/>
              <a:gd name="adj2" fmla="val 33232"/>
              <a:gd name="adj3" fmla="val 16667"/>
            </a:avLst>
          </a:prstGeom>
          <a:solidFill>
            <a:srgbClr val="8FC4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l">
              <a:lnSpc>
                <a:spcPct val="150000"/>
              </a:lnSpc>
              <a:buSzTx/>
            </a:pPr>
            <a:r>
              <a:rPr lang="zh-CN" altLang="zh-CN" sz="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AI画师：</a:t>
            </a:r>
          </a:p>
          <a:p>
            <a:pPr lvl="0" algn="l">
              <a:lnSpc>
                <a:spcPct val="150000"/>
              </a:lnSpc>
              <a:buSzTx/>
            </a:pPr>
            <a:r>
              <a:rPr lang="zh-CN" altLang="zh-CN" sz="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我基于主题</a:t>
            </a:r>
            <a:r>
              <a:rPr lang="zh-CN" altLang="en-US" sz="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智能生成了部分</a:t>
            </a:r>
            <a:r>
              <a:rPr lang="zh-CN" altLang="zh-CN" sz="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整版图画元素</a:t>
            </a:r>
          </a:p>
          <a:p>
            <a:pPr lvl="0" algn="l">
              <a:lnSpc>
                <a:spcPct val="150000"/>
              </a:lnSpc>
              <a:buSzTx/>
            </a:pPr>
            <a:r>
              <a:rPr lang="zh-CN" altLang="zh-CN" sz="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能帮助充实画面构图，契合图书设计要求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62830" y="7584440"/>
            <a:ext cx="178752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altLang="en-US" sz="1600" b="1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即刻扫码体验</a:t>
            </a:r>
          </a:p>
        </p:txBody>
      </p:sp>
      <p:pic>
        <p:nvPicPr>
          <p:cNvPr id="8" name="图片 7" descr="《中药文化传承系列》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42205" y="7950200"/>
            <a:ext cx="1628140" cy="1628140"/>
          </a:xfrm>
          <a:prstGeom prst="rect">
            <a:avLst/>
          </a:prstGeom>
        </p:spPr>
      </p:pic>
      <p:pic>
        <p:nvPicPr>
          <p:cNvPr id="11" name="图片 10" descr="1-上书设计图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2885" y="2049780"/>
            <a:ext cx="6427470" cy="4726305"/>
          </a:xfrm>
          <a:prstGeom prst="rect">
            <a:avLst/>
          </a:prstGeom>
          <a:effectLst>
            <a:outerShdw blurRad="2286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48;p5"/>
          <p:cNvSpPr/>
          <p:nvPr>
            <p:custDataLst>
              <p:tags r:id="rId1"/>
            </p:custDataLst>
          </p:nvPr>
        </p:nvSpPr>
        <p:spPr>
          <a:xfrm>
            <a:off x="0" y="7236460"/>
            <a:ext cx="6858000" cy="2666365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D1C18C">
                  <a:alpha val="84000"/>
                </a:srgbClr>
              </a:gs>
              <a:gs pos="0">
                <a:srgbClr val="B29E57"/>
              </a:gs>
            </a:gsLst>
            <a:lin ang="1536000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9415" y="578485"/>
            <a:ext cx="4992900" cy="1244600"/>
            <a:chOff x="629" y="1096"/>
            <a:chExt cx="7863" cy="1960"/>
          </a:xfrm>
        </p:grpSpPr>
        <p:sp>
          <p:nvSpPr>
            <p:cNvPr id="16" name="Google Shape;87;p2"/>
            <p:cNvSpPr txBox="1"/>
            <p:nvPr>
              <p:custDataLst>
                <p:tags r:id="rId2"/>
              </p:custDataLst>
            </p:nvPr>
          </p:nvSpPr>
          <p:spPr>
            <a:xfrm>
              <a:off x="1466" y="1679"/>
              <a:ext cx="7026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上书示例</a:t>
              </a:r>
              <a:endParaRPr lang="zh-CN" altLang="en-US" sz="4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  <p:sp>
          <p:nvSpPr>
            <p:cNvPr id="14" name="同心圆 1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 descr="2-上书示例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466850" y="1960245"/>
            <a:ext cx="9459595" cy="709485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99415" y="578485"/>
            <a:ext cx="5739009" cy="1244600"/>
            <a:chOff x="629" y="1096"/>
            <a:chExt cx="9038" cy="1960"/>
          </a:xfrm>
        </p:grpSpPr>
        <p:sp>
          <p:nvSpPr>
            <p:cNvPr id="16" name="Google Shape;87;p2"/>
            <p:cNvSpPr txBox="1"/>
            <p:nvPr>
              <p:custDataLst>
                <p:tags r:id="rId7"/>
              </p:custDataLst>
            </p:nvPr>
          </p:nvSpPr>
          <p:spPr>
            <a:xfrm>
              <a:off x="1466" y="1679"/>
              <a:ext cx="8201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二维码+引导文示例页</a:t>
              </a:r>
              <a:endParaRPr lang="zh-CN" altLang="en-US" sz="4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  <p:sp>
          <p:nvSpPr>
            <p:cNvPr id="14" name="同心圆 13"/>
            <p:cNvSpPr/>
            <p:nvPr>
              <p:custDataLst>
                <p:tags r:id="rId8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881380" y="2088515"/>
            <a:ext cx="4941570" cy="2302510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881380" y="4652645"/>
            <a:ext cx="4941570" cy="2302510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881380" y="7216775"/>
            <a:ext cx="4941570" cy="2302510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4"/>
            </p:custDataLst>
          </p:nvPr>
        </p:nvSpPr>
        <p:spPr>
          <a:xfrm>
            <a:off x="2763520" y="3977005"/>
            <a:ext cx="11772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思源黑体 CN Medium" panose="020B0600000000000000" charset="-122"/>
              </a:rPr>
              <a:t>36X51mm</a:t>
            </a: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2763520" y="6439535"/>
            <a:ext cx="11772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思源黑体 CN Medium" panose="020B0600000000000000" charset="-122"/>
              </a:rPr>
              <a:t>64X32mm</a:t>
            </a: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2763520" y="8902065"/>
            <a:ext cx="11772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思源黑体 CN Medium" panose="020B0600000000000000" charset="-122"/>
              </a:rPr>
              <a:t>71X27mm</a:t>
            </a:r>
          </a:p>
        </p:txBody>
      </p:sp>
      <p:pic>
        <p:nvPicPr>
          <p:cNvPr id="11" name="图片 10" descr="二维码引导文2-36x51mm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62885" y="2269490"/>
            <a:ext cx="1177925" cy="1707515"/>
          </a:xfrm>
          <a:prstGeom prst="rect">
            <a:avLst/>
          </a:prstGeom>
        </p:spPr>
      </p:pic>
      <p:pic>
        <p:nvPicPr>
          <p:cNvPr id="12" name="图片 11" descr="二维码引导文3-64x32mm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65045" y="5083175"/>
            <a:ext cx="2327275" cy="1167130"/>
          </a:xfrm>
          <a:prstGeom prst="rect">
            <a:avLst/>
          </a:prstGeom>
        </p:spPr>
      </p:pic>
      <p:pic>
        <p:nvPicPr>
          <p:cNvPr id="13" name="图片 12" descr="二维码引导文1-71x27mm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46300" y="7751445"/>
            <a:ext cx="2564765" cy="100139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99415" y="578485"/>
            <a:ext cx="5739009" cy="1244600"/>
            <a:chOff x="629" y="1096"/>
            <a:chExt cx="9038" cy="1960"/>
          </a:xfrm>
        </p:grpSpPr>
        <p:sp>
          <p:nvSpPr>
            <p:cNvPr id="16" name="Google Shape;87;p2"/>
            <p:cNvSpPr txBox="1"/>
            <p:nvPr>
              <p:custDataLst>
                <p:tags r:id="rId7"/>
              </p:custDataLst>
            </p:nvPr>
          </p:nvSpPr>
          <p:spPr>
            <a:xfrm>
              <a:off x="1466" y="1679"/>
              <a:ext cx="8201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纯引导文示例页</a:t>
              </a:r>
              <a:endParaRPr lang="zh-CN" altLang="en-US" sz="4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  <p:sp>
          <p:nvSpPr>
            <p:cNvPr id="14" name="同心圆 13"/>
            <p:cNvSpPr/>
            <p:nvPr>
              <p:custDataLst>
                <p:tags r:id="rId8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881380" y="2088515"/>
            <a:ext cx="4941570" cy="2302510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881380" y="4652645"/>
            <a:ext cx="4941570" cy="2302510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881380" y="7216775"/>
            <a:ext cx="4941570" cy="2302510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4"/>
            </p:custDataLst>
          </p:nvPr>
        </p:nvSpPr>
        <p:spPr>
          <a:xfrm>
            <a:off x="2763520" y="3820795"/>
            <a:ext cx="11772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思源黑体 CN Medium" panose="020B0600000000000000" charset="-122"/>
              </a:rPr>
              <a:t>42X25mm</a:t>
            </a: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2763520" y="6439535"/>
            <a:ext cx="11772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思源黑体 CN Medium" panose="020B0600000000000000" charset="-122"/>
              </a:rPr>
              <a:t>63X13mm</a:t>
            </a: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2763520" y="8902065"/>
            <a:ext cx="11772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思源黑体 CN Medium" panose="020B0600000000000000" charset="-122"/>
              </a:rPr>
              <a:t>91X8mm</a:t>
            </a:r>
          </a:p>
        </p:txBody>
      </p:sp>
      <p:pic>
        <p:nvPicPr>
          <p:cNvPr id="11" name="图片 10" descr="引导文1-63x13mm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95450" y="5448935"/>
            <a:ext cx="3467100" cy="709930"/>
          </a:xfrm>
          <a:prstGeom prst="rect">
            <a:avLst/>
          </a:prstGeom>
        </p:spPr>
      </p:pic>
      <p:pic>
        <p:nvPicPr>
          <p:cNvPr id="12" name="图片 11" descr="引导文2-42x25mm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26030" y="2670810"/>
            <a:ext cx="1652270" cy="967740"/>
          </a:xfrm>
          <a:prstGeom prst="rect">
            <a:avLst/>
          </a:prstGeom>
        </p:spPr>
      </p:pic>
      <p:pic>
        <p:nvPicPr>
          <p:cNvPr id="13" name="图片 12" descr="引导文3-91x8mm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95450" y="8242935"/>
            <a:ext cx="3264535" cy="26352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99415" y="578485"/>
            <a:ext cx="6240013" cy="1244600"/>
            <a:chOff x="629" y="1096"/>
            <a:chExt cx="9827" cy="1960"/>
          </a:xfrm>
        </p:grpSpPr>
        <p:sp>
          <p:nvSpPr>
            <p:cNvPr id="33" name="Google Shape;87;p2"/>
            <p:cNvSpPr txBox="1"/>
            <p:nvPr>
              <p:custDataLst>
                <p:tags r:id="rId2"/>
              </p:custDataLst>
            </p:nvPr>
          </p:nvSpPr>
          <p:spPr>
            <a:xfrm>
              <a:off x="1466" y="1679"/>
              <a:ext cx="8990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本书定制核心资源服务</a:t>
              </a:r>
              <a:endParaRPr lang="zh-CN" altLang="en-US" sz="4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  <p:sp>
          <p:nvSpPr>
            <p:cNvPr id="34" name="同心圆 3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33680" y="1960245"/>
          <a:ext cx="6390005" cy="7473315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841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1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95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62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8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72160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服务项目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项目介绍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出版社</a:t>
                      </a:r>
                    </a:p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工作内容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数传</a:t>
                      </a:r>
                    </a:p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工作内容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4860">
                <a:tc>
                  <a:txBody>
                    <a:bodyPr/>
                    <a:lstStyle/>
                    <a:p>
                      <a:pPr algn="ctr" defTabSz="755650" fontAlgn="ctr">
                        <a:lnSpc>
                          <a:spcPct val="150000"/>
                        </a:lnSpc>
                        <a:buSzTx/>
                        <a:buNone/>
                      </a:pPr>
                      <a:r>
                        <a:rPr kumimoji="1" lang="zh-CN" altLang="en-US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图书语料库</a:t>
                      </a:r>
                      <a:endParaRPr kumimoji="1" lang="zh-CN" altLang="en-US" sz="1000" b="1" u="none" strike="noStrike" kern="1200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755650" fontAlgn="ctr">
                        <a:lnSpc>
                          <a:spcPct val="150000"/>
                        </a:lnSpc>
                        <a:buSzTx/>
                      </a:pPr>
                      <a:r>
                        <a:rPr kumimoji="1" lang="zh-CN" altLang="en-US" sz="1000" b="1" u="none" strike="noStrike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中药文化</a:t>
                      </a:r>
                    </a:p>
                    <a:p>
                      <a:pPr algn="ctr" defTabSz="755650" fontAlgn="ctr">
                        <a:lnSpc>
                          <a:spcPct val="150000"/>
                        </a:lnSpc>
                        <a:buSzTx/>
                      </a:pPr>
                      <a:r>
                        <a:rPr kumimoji="1" lang="zh-CN" altLang="en-US" sz="1000" b="1" u="none" strike="noStrike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知识全拆解</a:t>
                      </a: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buSzTx/>
                      </a:pP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以纸质图书的原始素材（书内文、样张等）作为训练基础，运用</a:t>
                      </a:r>
                      <a:r>
                        <a:rPr lang="en-US" altLang="zh-CN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AIGC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技术拆书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，对本书深度拆解，提供</a:t>
                      </a:r>
                      <a:r>
                        <a:rPr lang="zh-CN" altLang="en-US" sz="8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大模型可读的图书文档、插图库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、图书简介、总结、书内金句、知识图谱、人物关系图等</a:t>
                      </a:r>
                      <a:endParaRPr lang="zh-CN" altLang="en-US" sz="8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提供完整版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电子样张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lvl="0" indent="0" algn="ctr" defTabSz="755650" rtl="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提供拆书知识库</a:t>
                      </a:r>
                    </a:p>
                    <a:p>
                      <a:pPr marR="0" lvl="0" indent="0" algn="ctr" defTabSz="755650" rtl="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7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AIGC+</a:t>
                      </a:r>
                      <a:r>
                        <a:rPr lang="zh-CN" altLang="en-US" sz="7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人工耗时</a:t>
                      </a:r>
                      <a:r>
                        <a:rPr lang="en-US" altLang="zh-CN" sz="7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7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小时</a:t>
                      </a:r>
                    </a:p>
                    <a:p>
                      <a:pPr marR="0" lvl="0" indent="0" algn="ctr" defTabSz="755650" rtl="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7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知识准确率达</a:t>
                      </a:r>
                      <a:r>
                        <a:rPr lang="en-US" altLang="zh-CN" sz="7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95%</a:t>
                      </a:r>
                      <a:r>
                        <a:rPr lang="zh-CN" altLang="en-US" sz="7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以上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8830"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一书一模型</a:t>
                      </a:r>
                      <a:endParaRPr lang="zh-CN" altLang="en-US" sz="1000" b="1" u="none" strike="noStrike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少儿中医药</a:t>
                      </a:r>
                    </a:p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知识大模型</a:t>
                      </a: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buSzTx/>
                      </a:pP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定制化专属训练模型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，精准学习《长江作业本实验报告》系列书内内容，持续升级图书配套资源，如音频、视频和互动练习，以增强伴读学习效果</a:t>
                      </a:r>
                      <a:endParaRPr lang="zh-CN" altLang="en-US" sz="8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lvl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提供训练模型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7265"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交互式检索</a:t>
                      </a: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小药师</a:t>
                      </a: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>
                        <a:lnSpc>
                          <a:spcPct val="120000"/>
                        </a:lnSpc>
                        <a:buClrTx/>
                        <a:buSzTx/>
                        <a:buFontTx/>
                      </a:pP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专属数字人</a:t>
                      </a:r>
                      <a:r>
                        <a:rPr lang="en-US" altLang="zh-CN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AI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小药师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为读者7*24H在线解答疑问，契合读者兴趣人设，紧密贴合教材教辅内容，帮助孩子们在探索实验知识的同时培养各种重要的实验技能。</a:t>
                      </a:r>
                    </a:p>
                    <a:p>
                      <a:pPr marL="0" algn="just" defTabSz="914400" rtl="0" eaLnBrk="1" latinLnBrk="0">
                        <a:lnSpc>
                          <a:spcPct val="120000"/>
                        </a:lnSpc>
                        <a:buClrTx/>
                        <a:buSzTx/>
                        <a:buFontTx/>
                      </a:pP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让读者可以更便捷地使用本书的在线服务，增加读者对图书的回馈管道，增加书籍互动性，升级本书服务体验</a:t>
                      </a:r>
                      <a:endParaRPr lang="zh-CN" altLang="en-US" sz="8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55650" rtl="0" eaLnBrk="1" fontAlgn="ctr" latinLnBrk="0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en-US" altLang="zh-CN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数字人服务</a:t>
                      </a:r>
                      <a:endParaRPr lang="zh-CN" altLang="en-US" sz="900" kern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8355">
                <a:tc rowSpan="4"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图书AI资源</a:t>
                      </a:r>
                    </a:p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生成和搜索</a:t>
                      </a:r>
                    </a:p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（AI图书Summary）</a:t>
                      </a:r>
                    </a:p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700" b="1" u="sng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根据编辑需求</a:t>
                      </a:r>
                    </a:p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700" b="1" u="sng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按需选用</a:t>
                      </a: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生成内容大纲</a:t>
                      </a:r>
                      <a:endParaRPr lang="zh-CN" altLang="en-US" sz="1000" b="1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buSzTx/>
                      </a:pP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AI内容大纲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，父母可帮助孩子通过图形化的方式将书中的知识点进行结构化梳理，以直观、逻辑清晰的方式理解和记忆信息</a:t>
                      </a:r>
                      <a:endParaRPr lang="zh-CN" altLang="en-US" sz="8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5565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en-US" altLang="zh-CN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内容大纲</a:t>
                      </a:r>
                      <a:endParaRPr lang="zh-CN" sz="900" kern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15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角色趣互动</a:t>
                      </a:r>
                    </a:p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中药小画师</a:t>
                      </a:r>
                      <a:endParaRPr lang="zh-CN" sz="1000" b="1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</a:t>
                      </a:r>
                      <a:r>
                        <a:rPr lang="en-US" altLang="zh-CN" sz="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AI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中药小画师</a:t>
                      </a:r>
                      <a:r>
                        <a:rPr lang="zh-CN" altLang="en-US" sz="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结合书内中药绘画风格，开启这场独一无二的中药绘画之旅，用画笔勾勒出中医药的无限精彩</a:t>
                      </a:r>
                      <a:endParaRPr lang="en-US" altLang="zh-CN" sz="8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5565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en-US" altLang="zh-CN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角色互动</a:t>
                      </a:r>
                      <a:endParaRPr lang="zh-CN" sz="900" kern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15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角色扮演</a:t>
                      </a:r>
                    </a:p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模拟经营药铺小掌柜</a:t>
                      </a:r>
                      <a:endParaRPr lang="zh-CN" altLang="en-US" sz="1000" b="1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AI药铺小掌柜角色扮演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，和小掌柜对话，了解跨领域整合知识，引发读者思考和讨论，让科学知识更加深入人心</a:t>
                      </a:r>
                    </a:p>
                    <a:p>
                      <a:pPr marL="0" marR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月上线</a:t>
                      </a: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R="0" lvl="0" indent="0" algn="ctr" defTabSz="755650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提供多种</a:t>
                      </a:r>
                    </a:p>
                    <a:p>
                      <a:pPr marR="0" lvl="0" indent="0" algn="ctr" defTabSz="755650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图书配套服务</a:t>
                      </a:r>
                      <a:endParaRPr lang="zh-CN" altLang="en-US" sz="900" u="none" strike="noStrike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800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生成知识图谱</a:t>
                      </a:r>
                      <a:endParaRPr lang="zh-CN" altLang="en-US" sz="1000" b="1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buSzTx/>
                      </a:pP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AI思维导图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，鼓励孩子们自主探索和连接知识点，激发他们的创造力和批判性思维</a:t>
                      </a:r>
                      <a:endParaRPr lang="zh-CN" altLang="en-US" sz="8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30555">
                <a:tc rowSpan="2"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AIGC</a:t>
                      </a:r>
                      <a:r>
                        <a:rPr lang="zh-CN" altLang="en-US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</a:t>
                      </a:r>
                    </a:p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个性化生成</a:t>
                      </a:r>
                    </a:p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700" b="1" u="sng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根据编辑需求</a:t>
                      </a:r>
                      <a:endParaRPr lang="zh-CN" altLang="en-US" sz="700" b="1" u="sng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700" b="1" u="sng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按需选用</a:t>
                      </a: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中药历史知识</a:t>
                      </a:r>
                    </a:p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趣味问答故事会</a:t>
                      </a: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</a:t>
                      </a:r>
                      <a:r>
                        <a:rPr lang="en-US" altLang="zh-CN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AI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中药历史故事解答室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，用科学知识解答你的解答你的奇思妙想。为你解答。用知识丰富你的脑洞，用科学延续你的想象</a:t>
                      </a:r>
                      <a:endParaRPr lang="zh-CN" altLang="en-US" sz="8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无</a:t>
                      </a:r>
                      <a:endParaRPr lang="zh-CN" altLang="en-US" sz="900" kern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R="0" lvl="0" indent="0" algn="ctr" defTabSz="755650" rtl="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提供智能体服务</a:t>
                      </a:r>
                      <a:endParaRPr lang="zh-CN" altLang="en-US" sz="900" u="none" strike="noStrike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181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名医趣闻听不够</a:t>
                      </a:r>
                    </a:p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爸爸妈妈讲故事</a:t>
                      </a: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</a:pPr>
                      <a:r>
                        <a:rPr lang="zh-CN" altLang="en-US" sz="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爸妈录制自己的声音，</a:t>
                      </a:r>
                      <a:r>
                        <a:rPr lang="en-US" altLang="zh-CN" sz="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解析后可生成专属音色，</a:t>
                      </a:r>
                      <a:r>
                        <a:rPr lang="zh-CN" altLang="en-US" sz="800" b="1" u="sng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制作独一无二的亲子伴读资源</a:t>
                      </a:r>
                      <a:r>
                        <a:rPr lang="zh-CN" altLang="en-US" sz="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，降低父母伴读门槛，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拉近与孩子的距离</a:t>
                      </a:r>
                      <a:endParaRPr lang="zh-CN" altLang="en-US" sz="800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6350" marR="6350" marT="635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6350" marR="6350" marT="635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R="0" lvl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en-US" altLang="zh-CN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工具</a:t>
                      </a: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99415" y="578485"/>
            <a:ext cx="6240013" cy="1244600"/>
            <a:chOff x="629" y="1096"/>
            <a:chExt cx="9827" cy="1960"/>
          </a:xfrm>
        </p:grpSpPr>
        <p:sp>
          <p:nvSpPr>
            <p:cNvPr id="33" name="Google Shape;87;p2"/>
            <p:cNvSpPr txBox="1"/>
            <p:nvPr>
              <p:custDataLst>
                <p:tags r:id="rId2"/>
              </p:custDataLst>
            </p:nvPr>
          </p:nvSpPr>
          <p:spPr>
            <a:xfrm>
              <a:off x="1466" y="1679"/>
              <a:ext cx="8990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本书定制核心资源服务</a:t>
              </a:r>
              <a:endParaRPr lang="zh-CN" altLang="en-US" sz="4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  <p:sp>
          <p:nvSpPr>
            <p:cNvPr id="34" name="同心圆 3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36550" y="2027555"/>
          <a:ext cx="6184900" cy="73456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346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492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75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1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693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非</a:t>
                      </a: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服务项目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项目介绍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出版社</a:t>
                      </a:r>
                    </a:p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工作内容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数传</a:t>
                      </a:r>
                    </a:p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工作内容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6805">
                <a:tc>
                  <a:txBody>
                    <a:bodyPr/>
                    <a:lstStyle/>
                    <a:p>
                      <a:pPr algn="ctr" defTabSz="91440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岐黄新知消消乐</a:t>
                      </a:r>
                      <a:endParaRPr lang="zh-CN" altLang="en-US" sz="1000" b="1" u="none" strike="noStrike" kern="1200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 rtl="0" eaLnBrk="1" fontAlgn="ctr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defRPr/>
                      </a:pPr>
                      <a:r>
                        <a:rPr lang="zh-CN" altLang="en-US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提供</a:t>
                      </a:r>
                      <a:r>
                        <a:rPr lang="zh-CN" altLang="en-US" sz="8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《杏林小药师：根及根茎类中药、果实及种子类中药等药材药用消消乐》</a:t>
                      </a:r>
                      <a:r>
                        <a:rPr lang="zh-CN" altLang="en-US" sz="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互动资源，结合书中知识制作消消乐，通过消除根及根茎类中药、药用药性的方式记忆知识，也可邀请好友一起互动测试，边玩边学，成为杏林小药师</a:t>
                      </a:r>
                      <a:endParaRPr lang="zh-CN" altLang="en-US" sz="800" b="0" i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提供样张及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相关资源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提供</a:t>
                      </a:r>
                    </a:p>
                    <a:p>
                      <a:pPr algn="ctr" fontAlgn="ctr"/>
                      <a:r>
                        <a:rPr lang="zh-CN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消消乐工具</a:t>
                      </a:r>
                      <a:endParaRPr lang="zh-CN" sz="900" b="1" i="0">
                        <a:solidFill>
                          <a:srgbClr val="ED7D3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4090">
                <a:tc>
                  <a:txBody>
                    <a:bodyPr/>
                    <a:lstStyle/>
                    <a:p>
                      <a:pPr algn="ctr" defTabSz="91440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入药炮制有门道</a:t>
                      </a:r>
                      <a:endParaRPr lang="zh-CN" altLang="en-US" sz="1000" b="1" u="none" strike="noStrike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 rtl="0" eaLnBrk="1" fontAlgn="ctr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defRPr/>
                      </a:pPr>
                      <a:r>
                        <a:rPr lang="zh-CN" altLang="en-US" sz="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</a:t>
                      </a:r>
                      <a:r>
                        <a:rPr lang="zh-CN" altLang="en-US" sz="8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《非遗里的中国：国家级非物质文化遗产代表性项目——中药炮制技艺》《原来这就是中药材炮制技艺的“九蒸九制”》系列专题视频资源</a:t>
                      </a:r>
                      <a:r>
                        <a:rPr lang="zh-CN" altLang="en-US" sz="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，通过非遗创新秀演、沉浸体验、还原绝技等全新的方式来展示非遗东方美学，呈现非遗时光流变中的一脉相承与继往开来</a:t>
                      </a:r>
                      <a:endParaRPr lang="zh-CN" altLang="en-US" sz="800" b="0" i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900" b="1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提供系列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视频资源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免费</a:t>
                      </a: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8500">
                <a:tc rowSpan="4">
                  <a:txBody>
                    <a:bodyPr/>
                    <a:lstStyle/>
                    <a:p>
                      <a:pPr marL="0" marR="0" algn="ctr" defTabSz="91440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节气膳食养生贴</a:t>
                      </a:r>
                      <a:endParaRPr lang="zh-CN" altLang="en-US" sz="1000" b="1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zh-CN" altLang="en-US" sz="8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en-US" altLang="zh-CN" sz="8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8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笔记</a:t>
                      </a:r>
                      <a:r>
                        <a:rPr lang="zh-CN" altLang="en-US" sz="8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工具，智能记录实验报告学习过程中的知识点和疑难项，时刻温习读者关于本书内某个领域的知识掌握程度，夯实基础</a:t>
                      </a:r>
                      <a:endParaRPr lang="zh-CN" altLang="en-US" sz="800" b="0" i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提供</a:t>
                      </a:r>
                      <a:br>
                        <a:rPr lang="zh-CN" altLang="en-US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</a:br>
                      <a:r>
                        <a:rPr lang="en-US" altLang="zh-CN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笔记工具</a:t>
                      </a:r>
                    </a:p>
                    <a:p>
                      <a:pPr algn="ctr" fontAlgn="ctr"/>
                      <a:r>
                        <a:rPr lang="zh-CN" altLang="en-US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免费</a:t>
                      </a: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8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8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zh-CN" altLang="en-US" sz="8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8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中医九种体质辨识，看看你是哪一种</a:t>
                      </a:r>
                      <a:r>
                        <a:rPr lang="zh-CN" altLang="en-US" sz="8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8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图文资源，</a:t>
                      </a:r>
                      <a:r>
                        <a:rPr lang="zh-CN" altLang="en-US" sz="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认清体质好调养，</a:t>
                      </a:r>
                      <a:r>
                        <a:rPr lang="zh-CN" altLang="en-US" sz="8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一起了解体质的秘密</a:t>
                      </a:r>
                      <a:endParaRPr lang="zh-CN" altLang="en-US" sz="800" b="0" i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提供</a:t>
                      </a:r>
                      <a:br>
                        <a:rPr lang="zh-CN" altLang="en-US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</a:br>
                      <a:r>
                        <a:rPr lang="zh-CN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图文资源</a:t>
                      </a:r>
                      <a:endParaRPr lang="zh-CN" altLang="en-US" sz="9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免费</a:t>
                      </a: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77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</a:t>
                      </a:r>
                      <a:r>
                        <a:rPr lang="zh-CN" altLang="en-US" sz="8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《病人饮食宜忌》</a:t>
                      </a:r>
                      <a:r>
                        <a:rPr lang="en-US" altLang="zh-CN" sz="8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20</a:t>
                      </a:r>
                      <a:r>
                        <a:rPr lang="zh-CN" altLang="en-US" sz="8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集</a:t>
                      </a:r>
                      <a:r>
                        <a:rPr lang="zh-CN" altLang="en-US" sz="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视频资源，吃出健康，让疾病远离</a:t>
                      </a:r>
                      <a:endParaRPr lang="zh-CN" altLang="en-US" sz="800" b="0" i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6350" marR="6350" marT="635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提供</a:t>
                      </a:r>
                      <a:br>
                        <a:rPr lang="zh-CN" altLang="en-US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</a:br>
                      <a:r>
                        <a:rPr lang="zh-CN" altLang="en-US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视频资源</a:t>
                      </a:r>
                    </a:p>
                    <a:p>
                      <a:pPr algn="ctr" fontAlgn="ctr"/>
                      <a:r>
                        <a:rPr lang="zh-CN" altLang="en-US" sz="900" b="1" i="0">
                          <a:solidFill>
                            <a:srgbClr val="ED7D3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付费：</a:t>
                      </a:r>
                      <a:r>
                        <a:rPr lang="en-US" altLang="zh-CN" sz="900" b="1" i="0">
                          <a:solidFill>
                            <a:srgbClr val="ED7D3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4.99</a:t>
                      </a:r>
                      <a:r>
                        <a:rPr lang="zh-CN" altLang="en-US" sz="900" b="1" i="0">
                          <a:solidFill>
                            <a:srgbClr val="ED7D3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元</a:t>
                      </a: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833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</a:t>
                      </a:r>
                      <a:r>
                        <a:rPr lang="zh-CN" altLang="en-US" sz="8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《父母育儿知识》</a:t>
                      </a:r>
                      <a:r>
                        <a:rPr lang="en-US" altLang="zh-CN" sz="8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10</a:t>
                      </a:r>
                      <a:r>
                        <a:rPr lang="zh-CN" altLang="en-US" sz="8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集视频</a:t>
                      </a:r>
                      <a:r>
                        <a:rPr lang="zh-CN" altLang="en-US" sz="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资源，为父母讲解必懂的育儿知识</a:t>
                      </a:r>
                      <a:endParaRPr lang="zh-CN" altLang="en-US" sz="800" b="0" i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6350" marR="6350" marT="635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提供</a:t>
                      </a:r>
                      <a:br>
                        <a:rPr lang="zh-CN" altLang="en-US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</a:br>
                      <a:r>
                        <a:rPr lang="zh-CN" altLang="en-US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视频资源</a:t>
                      </a:r>
                    </a:p>
                    <a:p>
                      <a:pPr algn="ctr" fontAlgn="ctr"/>
                      <a:r>
                        <a:rPr lang="zh-CN" altLang="en-US" sz="900" b="1" i="0">
                          <a:solidFill>
                            <a:srgbClr val="ED7D3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付费：</a:t>
                      </a:r>
                      <a:r>
                        <a:rPr lang="en-US" altLang="zh-CN" sz="900" b="1" i="0">
                          <a:solidFill>
                            <a:srgbClr val="ED7D3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12</a:t>
                      </a:r>
                      <a:r>
                        <a:rPr lang="zh-CN" altLang="en-US" sz="900" b="1" i="0">
                          <a:solidFill>
                            <a:srgbClr val="ED7D3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元</a:t>
                      </a: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1724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悠悠传承话中医</a:t>
                      </a:r>
                      <a:endParaRPr lang="zh-CN" altLang="en-US" sz="1000" b="1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R="0" lvl="0" indent="0" algn="l" defTabSz="755650" rtl="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</a:t>
                      </a:r>
                      <a:r>
                        <a:rPr lang="zh-CN" altLang="en-US" sz="8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《中药趣味故事》</a:t>
                      </a:r>
                      <a:r>
                        <a:rPr lang="en-US" altLang="zh-CN" sz="8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30</a:t>
                      </a:r>
                      <a:r>
                        <a:rPr lang="zh-CN" altLang="en-US" sz="8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集视频</a:t>
                      </a:r>
                      <a:r>
                        <a:rPr lang="zh-CN" altLang="en-US" sz="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，将各种各样的中药，以插画的方式呈现出来，再配以生动有趣的动画，更能激发孩子对中华文化的喜爱，边看边学知识</a:t>
                      </a:r>
                      <a:endParaRPr lang="zh-CN" altLang="en-US" sz="800" b="0" i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6350" marR="6350" marT="635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提供</a:t>
                      </a:r>
                      <a:br>
                        <a:rPr lang="zh-CN" altLang="en-US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</a:br>
                      <a:r>
                        <a:rPr lang="zh-CN" altLang="en-US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视频资源</a:t>
                      </a:r>
                    </a:p>
                    <a:p>
                      <a:pPr algn="ctr" fontAlgn="ctr"/>
                      <a:r>
                        <a:rPr lang="zh-CN" altLang="en-US" sz="900" b="1" i="0">
                          <a:solidFill>
                            <a:srgbClr val="ED7D3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付费：</a:t>
                      </a:r>
                      <a:r>
                        <a:rPr lang="en-US" altLang="zh-CN" sz="900" b="1" i="0">
                          <a:solidFill>
                            <a:srgbClr val="ED7D3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12</a:t>
                      </a:r>
                      <a:r>
                        <a:rPr lang="zh-CN" altLang="en-US" sz="900" b="1" i="0">
                          <a:solidFill>
                            <a:srgbClr val="ED7D3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元</a:t>
                      </a: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8516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等线" panose="02010600030101010101" charset="-122"/>
                        </a:rPr>
                        <a:t>药性口诀知多少</a:t>
                      </a:r>
                      <a:endParaRPr lang="zh-CN" altLang="en-US" sz="1000" b="1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R="0" lvl="0" algn="l" defTabSz="914400" rtl="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</a:t>
                      </a:r>
                      <a:r>
                        <a:rPr lang="zh-CN" altLang="en-US" sz="8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《中医药性口诀》音频合集</a:t>
                      </a:r>
                      <a:r>
                        <a:rPr lang="zh-CN" altLang="en-US" sz="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，内容简明扼要，押韵和谐，读之朗朗上口，便于诵读记忆，是我们学习中药理论的好帮手，也能使我们深刻地感悟中医药文化魅力</a:t>
                      </a:r>
                      <a:endParaRPr lang="zh-CN" altLang="en-US" sz="800" b="0" i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6350" marR="6350" marT="635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提供系列</a:t>
                      </a:r>
                    </a:p>
                    <a:p>
                      <a:pPr algn="ctr" fontAlgn="ctr"/>
                      <a:r>
                        <a:rPr lang="zh-CN" altLang="en-US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音频资源</a:t>
                      </a:r>
                    </a:p>
                    <a:p>
                      <a:pPr algn="ctr" fontAlgn="ctr"/>
                      <a:r>
                        <a:rPr lang="zh-CN" altLang="en-US" sz="9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免费</a:t>
                      </a:r>
                    </a:p>
                  </a:txBody>
                  <a:tcPr marL="5080" marR="5080" marT="508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948055" y="1080422"/>
            <a:ext cx="5478780" cy="398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印码建议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位置及数量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09529" y="1587233"/>
            <a:ext cx="4727450" cy="5653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dist">
              <a:buNone/>
              <a:defRPr sz="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Maven Pro SemiBold"/>
              </a:defRPr>
            </a:lvl1pPr>
          </a:lstStyle>
          <a:p>
            <a:pPr algn="l"/>
            <a:r>
              <a:rPr lang="zh-CN" altLang="zh-CN" spc="3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基于数传就当前市面上与本书同类图书相关的综合数据调研，为保证读者服务体验及图书收益，为您提供以下建议，来使印码效果达到最佳：</a:t>
            </a:r>
          </a:p>
        </p:txBody>
      </p:sp>
      <p:sp>
        <p:nvSpPr>
          <p:cNvPr id="21" name="Google Shape;148;p5"/>
          <p:cNvSpPr/>
          <p:nvPr>
            <p:custDataLst>
              <p:tags r:id="rId2"/>
            </p:custDataLst>
          </p:nvPr>
        </p:nvSpPr>
        <p:spPr>
          <a:xfrm>
            <a:off x="831795" y="2224053"/>
            <a:ext cx="5062963" cy="541763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2" name="文本框 21"/>
          <p:cNvSpPr txBox="1"/>
          <p:nvPr>
            <p:custDataLst>
              <p:tags r:id="rId3"/>
            </p:custDataLst>
          </p:nvPr>
        </p:nvSpPr>
        <p:spPr>
          <a:xfrm>
            <a:off x="1454096" y="2299142"/>
            <a:ext cx="4767688" cy="3984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defTabSz="914400" eaLnBrk="1" fontAlgn="ctr" latinLnBrk="0" hangingPunct="1">
              <a:lnSpc>
                <a:spcPct val="105000"/>
              </a:lnSpc>
              <a:buSzTx/>
              <a:buNone/>
              <a:defRPr sz="1100">
                <a:ln>
                  <a:noFill/>
                </a:ln>
                <a:solidFill>
                  <a:srgbClr val="F8F5F1"/>
                </a:solidFill>
                <a:effectLst/>
                <a:uLnTx/>
                <a:uFillTx/>
                <a:latin typeface="PingFang SC Regular" panose="020B0400000000000000" charset="-122"/>
                <a:ea typeface="PingFang SC Regular" panose="020B0400000000000000" charset="-122"/>
                <a:cs typeface="黑体" panose="02010609060101010101" pitchFamily="49" charset="-122"/>
              </a:defRPr>
            </a:lvl1pPr>
          </a:lstStyle>
          <a:p>
            <a:pPr indent="0">
              <a:lnSpc>
                <a:spcPct val="100000"/>
              </a:lnSpc>
              <a:buFont typeface="Arial" panose="020B0604020202020204"/>
              <a:buNone/>
            </a:pPr>
            <a:r>
              <a:rPr kumimoji="1" lang="zh-CN" altLang="en-US" sz="2000" b="1" spc="1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印码位置</a:t>
            </a:r>
            <a:endParaRPr lang="en-US" altLang="zh-CN" sz="1400" kern="1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Google Shape;155;p5"/>
          <p:cNvSpPr txBox="1"/>
          <p:nvPr>
            <p:custDataLst>
              <p:tags r:id="rId4"/>
            </p:custDataLst>
          </p:nvPr>
        </p:nvSpPr>
        <p:spPr>
          <a:xfrm>
            <a:off x="963241" y="2280851"/>
            <a:ext cx="591185" cy="492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ID" sz="2800" b="1" i="0" u="none" strike="noStrike" kern="0" cap="none" spc="0" normalizeH="0" baseline="0" noProof="0" dirty="0">
                <a:ln>
                  <a:noFill/>
                </a:ln>
                <a:solidFill>
                  <a:srgbClr val="F8F4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Bold" panose="020B0704020202020204" charset="0"/>
                <a:sym typeface="Maven Pro SemiBold"/>
              </a:rPr>
              <a:t>01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09529" y="2915609"/>
            <a:ext cx="472745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1</a:t>
            </a:r>
            <a:r>
              <a:rPr kumimoji="1" lang="zh-CN" altLang="en-US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、整版</a:t>
            </a:r>
            <a:r>
              <a:rPr kumimoji="1" lang="en-US" altLang="zh-CN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——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推荐印在</a:t>
            </a:r>
            <a:r>
              <a:rPr kumimoji="1" lang="zh-CN" altLang="en-US" sz="8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封底</a:t>
            </a:r>
            <a:endParaRPr kumimoji="1" lang="en-US" altLang="zh-CN" sz="800" b="1" spc="15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若封底无位置，建议印在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①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封二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②封三  ③扉页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④夹卷夹册</a:t>
            </a:r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pPr algn="l">
              <a:buSzTx/>
            </a:pPr>
            <a:r>
              <a:rPr kumimoji="1" lang="en-US" altLang="zh-CN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2</a:t>
            </a:r>
            <a:r>
              <a:rPr kumimoji="1" lang="zh-CN" altLang="en-US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、半版</a:t>
            </a:r>
            <a:r>
              <a:rPr kumimoji="1" lang="en-US" altLang="zh-CN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——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推荐印在</a:t>
            </a:r>
            <a:r>
              <a:rPr kumimoji="1" lang="zh-CN" altLang="en-US" sz="8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封面</a:t>
            </a:r>
            <a:endParaRPr kumimoji="1" lang="en-US" altLang="zh-CN" sz="800" b="1" spc="15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若封面无位置，优先建议印在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①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封底，其次建议印在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②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封二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③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封三</a:t>
            </a:r>
            <a:r>
              <a:rPr kumimoji="1" lang="zh-CN" altLang="en-US" sz="800" spc="150" dirty="0">
                <a:solidFill>
                  <a:srgbClr val="2A88B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④扉页</a:t>
            </a:r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pPr algn="l">
              <a:buSzTx/>
            </a:pPr>
            <a:r>
              <a:rPr kumimoji="1" lang="en-US" altLang="zh-CN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3</a:t>
            </a:r>
            <a:r>
              <a:rPr kumimoji="1" lang="zh-CN" altLang="en-US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、二维码</a:t>
            </a:r>
            <a:r>
              <a:rPr kumimoji="1" lang="en-US" altLang="zh-CN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+</a:t>
            </a:r>
            <a:r>
              <a:rPr kumimoji="1" lang="zh-CN" altLang="en-US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引导文</a:t>
            </a:r>
            <a:r>
              <a:rPr kumimoji="1" lang="en-US" altLang="zh-CN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——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推荐印在</a:t>
            </a:r>
            <a:r>
              <a:rPr kumimoji="1" lang="zh-CN" altLang="en-US" sz="8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封面</a:t>
            </a:r>
            <a:endParaRPr kumimoji="1" lang="en-US" altLang="zh-CN" sz="800" b="1" spc="150" dirty="0">
              <a:solidFill>
                <a:srgbClr val="0070C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pPr algn="l">
              <a:buSzTx/>
            </a:pP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并可同时选印在①封底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②内容页正文中  ③章节开头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④章节结尾</a:t>
            </a:r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pPr algn="l">
              <a:buSzTx/>
            </a:pPr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pPr algn="l">
              <a:buSzTx/>
            </a:pPr>
            <a:r>
              <a:rPr kumimoji="1" lang="en-US" altLang="zh-CN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4</a:t>
            </a:r>
            <a:r>
              <a:rPr kumimoji="1" lang="zh-CN" altLang="en-US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、</a:t>
            </a:r>
            <a:r>
              <a:rPr kumimoji="1" lang="zh-CN" altLang="zh-CN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纯引导文</a:t>
            </a:r>
            <a:r>
              <a:rPr kumimoji="1" lang="en-US" altLang="zh-CN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——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推荐印在</a:t>
            </a:r>
            <a:r>
              <a:rPr kumimoji="1" lang="zh-CN" altLang="en-US" sz="8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封面</a:t>
            </a:r>
            <a:endParaRPr kumimoji="1" lang="en-US" altLang="zh-CN" sz="800" b="1" spc="15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并可同时选印在①封底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②目录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③内容页正文中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④章节开头 ⑤章节结尾</a:t>
            </a:r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pPr algn="l">
              <a:buSzTx/>
            </a:pPr>
            <a:r>
              <a:rPr kumimoji="1" lang="en-US" altLang="zh-CN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5</a:t>
            </a:r>
            <a:r>
              <a:rPr kumimoji="1" lang="zh-CN" altLang="en-US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、分码（若有）</a:t>
            </a:r>
            <a:r>
              <a:rPr kumimoji="1" lang="en-US" altLang="zh-CN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——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推荐印在</a:t>
            </a:r>
            <a:r>
              <a:rPr kumimoji="1" lang="zh-CN" altLang="en-US" sz="8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章节开头</a:t>
            </a:r>
            <a:r>
              <a:rPr kumimoji="1" lang="en-US" altLang="zh-CN" sz="8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/</a:t>
            </a:r>
            <a:r>
              <a:rPr kumimoji="1" lang="zh-CN" altLang="en-US" sz="8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卷首</a:t>
            </a:r>
            <a:endParaRPr kumimoji="1" lang="en-US" altLang="zh-CN" sz="800" b="1" spc="15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若章节开头</a:t>
            </a:r>
            <a:r>
              <a:rPr kumimoji="1" lang="en-US" altLang="zh-CN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/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卷首无位置，建议印在①内容页正文中 ②章节结尾</a:t>
            </a:r>
            <a:r>
              <a:rPr kumimoji="1" lang="en-US" altLang="zh-CN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/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卷尾</a:t>
            </a:r>
          </a:p>
          <a:p>
            <a:endParaRPr kumimoji="1" lang="zh-CN" altLang="en-US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endParaRPr kumimoji="1" lang="zh-CN" altLang="en-US" sz="800" spc="150" dirty="0">
              <a:solidFill>
                <a:srgbClr val="2A88B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 algn="l">
              <a:buSzTx/>
            </a:pPr>
            <a:endParaRPr kumimoji="1" lang="zh-CN" altLang="en-US" sz="800" b="1" spc="15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endParaRPr kumimoji="1" lang="zh-CN" altLang="en-US" sz="800" spc="150" dirty="0">
              <a:solidFill>
                <a:srgbClr val="2A88B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r>
              <a:rPr kumimoji="1" lang="en-US" altLang="zh-CN" sz="800" b="1" spc="150" dirty="0">
                <a:solidFill>
                  <a:schemeClr val="tx1"/>
                </a:solidFill>
                <a:highlight>
                  <a:srgbClr val="C0C0C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 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009528" y="6072924"/>
            <a:ext cx="4885229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kumimoji="1" lang="zh-CN" altLang="en-US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①一般类书籍，正文章节内印码数量不低于</a:t>
            </a:r>
            <a:r>
              <a:rPr kumimoji="1" lang="en-US" altLang="zh-CN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XXX</a:t>
            </a:r>
            <a:r>
              <a:rPr kumimoji="1" lang="zh-CN" altLang="en-US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个（页码为</a:t>
            </a:r>
            <a:r>
              <a:rPr kumimoji="1" lang="en-US" altLang="zh-CN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XXX</a:t>
            </a:r>
            <a:r>
              <a:rPr kumimoji="1" lang="zh-CN" altLang="en-US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页），若暂未提供样张</a:t>
            </a:r>
            <a:r>
              <a:rPr kumimoji="1" lang="en-US" altLang="zh-CN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/</a:t>
            </a:r>
            <a:r>
              <a:rPr kumimoji="1" lang="zh-CN" altLang="en-US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样张不完整，则按照最终实际页码的</a:t>
            </a:r>
            <a:r>
              <a:rPr kumimoji="1" lang="en-US" altLang="zh-CN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5%</a:t>
            </a:r>
            <a:r>
              <a:rPr kumimoji="1" lang="zh-CN" altLang="en-US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计算印码数量；</a:t>
            </a:r>
          </a:p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②印码位置可由编辑根据本书实际页面布局自行决定；</a:t>
            </a:r>
          </a:p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③如为</a:t>
            </a:r>
            <a:r>
              <a:rPr kumimoji="1" lang="zh-CN" alt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拍纸本类试卷、报纸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等可分离式装订，建议</a:t>
            </a:r>
            <a:r>
              <a:rPr kumimoji="1" lang="zh-CN" alt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每张正文页至少印</a:t>
            </a:r>
            <a:r>
              <a:rPr kumimoji="1" lang="en-US" altLang="zh-CN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1</a:t>
            </a:r>
            <a:r>
              <a:rPr kumimoji="1" lang="zh-CN" alt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个码；</a:t>
            </a:r>
            <a:endParaRPr kumimoji="1" lang="zh-CN" altLang="en-US" sz="800" spc="10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④如需印制纯引导文案、分码，则每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1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条纯引导文、分码等同于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0.5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个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码，即</a:t>
            </a:r>
            <a:r>
              <a:rPr kumimoji="1" lang="zh-CN" alt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印制纯引导文、分码数量翻倍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009528" y="7152199"/>
            <a:ext cx="4727450" cy="1418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①</a:t>
            </a:r>
            <a:r>
              <a:rPr kumimoji="1" lang="zh-CN" altLang="en-US" sz="800" spc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请勿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在书上加入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2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个及以上不同平台、无实质性服务，或描述与服务不一致的干扰性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码（如扫一扫关注公众号，但没有其他描述具体服务的导读文案，公众号内也未关联强匹配的服务）；</a:t>
            </a:r>
          </a:p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②</a:t>
            </a:r>
            <a:r>
              <a:rPr kumimoji="1" lang="zh-CN" altLang="en-US" sz="800" spc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请勿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将印码设计及导读文字进行大幅度压缩，出现导读文字有指向错误或模糊，错别字、字体太小（即小于同页面最小字体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1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个字号）、模糊以至于无法识别的情况；</a:t>
            </a:r>
          </a:p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③</a:t>
            </a:r>
            <a:r>
              <a:rPr kumimoji="1" lang="zh-CN" altLang="en-US" sz="800" spc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请勿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在同一页中印刷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2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个及以上的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码，以免给读者造成困扰；</a:t>
            </a:r>
          </a:p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④</a:t>
            </a:r>
            <a:r>
              <a:rPr kumimoji="1" lang="zh-CN" altLang="en-US" sz="800" spc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请勿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将必须下载后方能使用的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APP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作为读者扫码获取资源服务的唯一获取工具；</a:t>
            </a:r>
          </a:p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⑤</a:t>
            </a:r>
            <a:r>
              <a:rPr kumimoji="1" lang="zh-CN" altLang="en-US" sz="800" spc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请勿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出现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码印制尺寸过小（即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码面积小于该页面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0.4%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，以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16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K</a:t>
            </a:r>
            <a:r>
              <a:rPr kumimoji="1" lang="zh-CN" altLang="en-GB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（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209</a:t>
            </a:r>
            <a:r>
              <a:rPr kumimoji="1" lang="en-US" altLang="en-GB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mm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×283mm</a:t>
            </a:r>
            <a:r>
              <a:rPr kumimoji="1" lang="zh-CN" altLang="en-GB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）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尺寸书为示例）、模糊等印刷质量问题。</a:t>
            </a:r>
          </a:p>
        </p:txBody>
      </p:sp>
      <p:sp>
        <p:nvSpPr>
          <p:cNvPr id="44" name="Google Shape;148;p5"/>
          <p:cNvSpPr/>
          <p:nvPr>
            <p:custDataLst>
              <p:tags r:id="rId5"/>
            </p:custDataLst>
          </p:nvPr>
        </p:nvSpPr>
        <p:spPr>
          <a:xfrm>
            <a:off x="831795" y="5317631"/>
            <a:ext cx="5062963" cy="541763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5" name="文本框 44"/>
          <p:cNvSpPr txBox="1"/>
          <p:nvPr>
            <p:custDataLst>
              <p:tags r:id="rId6"/>
            </p:custDataLst>
          </p:nvPr>
        </p:nvSpPr>
        <p:spPr>
          <a:xfrm>
            <a:off x="1454096" y="5392720"/>
            <a:ext cx="4767688" cy="3984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defTabSz="914400" eaLnBrk="1" fontAlgn="ctr" latinLnBrk="0" hangingPunct="1">
              <a:lnSpc>
                <a:spcPct val="105000"/>
              </a:lnSpc>
              <a:buSzTx/>
              <a:buNone/>
              <a:defRPr sz="1100">
                <a:ln>
                  <a:noFill/>
                </a:ln>
                <a:solidFill>
                  <a:srgbClr val="F8F5F1"/>
                </a:solidFill>
                <a:effectLst/>
                <a:uLnTx/>
                <a:uFillTx/>
                <a:latin typeface="PingFang SC Regular" panose="020B0400000000000000" charset="-122"/>
                <a:ea typeface="PingFang SC Regular" panose="020B0400000000000000" charset="-122"/>
                <a:cs typeface="黑体" panose="02010609060101010101" pitchFamily="49" charset="-122"/>
              </a:defRPr>
            </a:lvl1pPr>
          </a:lstStyle>
          <a:p>
            <a:pPr indent="0">
              <a:lnSpc>
                <a:spcPct val="100000"/>
              </a:lnSpc>
              <a:buFont typeface="Arial" panose="020B0604020202020204"/>
              <a:buNone/>
            </a:pPr>
            <a:r>
              <a:rPr kumimoji="1" lang="zh-CN" altLang="en-US" sz="2000" b="1" spc="1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印码数量及规范</a:t>
            </a:r>
            <a:endParaRPr lang="en-US" altLang="zh-CN" sz="1400" kern="1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Google Shape;155;p5"/>
          <p:cNvSpPr txBox="1"/>
          <p:nvPr>
            <p:custDataLst>
              <p:tags r:id="rId7"/>
            </p:custDataLst>
          </p:nvPr>
        </p:nvSpPr>
        <p:spPr>
          <a:xfrm>
            <a:off x="963241" y="5374429"/>
            <a:ext cx="591185" cy="492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8F4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Bold" panose="020B0704020202020204" charset="0"/>
                <a:sym typeface="Maven Pro SemiBold"/>
              </a:rPr>
              <a:t>02</a:t>
            </a:r>
            <a:endParaRPr kumimoji="0" lang="en-ID" sz="2800" b="1" i="0" u="none" strike="noStrike" kern="0" cap="none" spc="0" normalizeH="0" baseline="0" noProof="0" dirty="0">
              <a:ln>
                <a:noFill/>
              </a:ln>
              <a:solidFill>
                <a:srgbClr val="F8F4F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 Bold" panose="020B0704020202020204" charset="0"/>
              <a:sym typeface="Maven Pro SemiBold"/>
            </a:endParaRPr>
          </a:p>
        </p:txBody>
      </p:sp>
      <p:sp>
        <p:nvSpPr>
          <p:cNvPr id="3" name="同心圆 2"/>
          <p:cNvSpPr/>
          <p:nvPr/>
        </p:nvSpPr>
        <p:spPr>
          <a:xfrm rot="17100000">
            <a:off x="603241" y="930122"/>
            <a:ext cx="720000" cy="72000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7035165"/>
            <a:ext cx="6872605" cy="2886710"/>
          </a:xfrm>
          <a:prstGeom prst="rect">
            <a:avLst/>
          </a:prstGeom>
          <a:solidFill>
            <a:srgbClr val="D1C18C"/>
          </a:solidFill>
          <a:ln w="25400" cap="flat" cmpd="sng">
            <a:noFill/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77850" y="535940"/>
            <a:ext cx="4548505" cy="1244600"/>
            <a:chOff x="629" y="1096"/>
            <a:chExt cx="7163" cy="1960"/>
          </a:xfrm>
        </p:grpSpPr>
        <p:grpSp>
          <p:nvGrpSpPr>
            <p:cNvPr id="16" name="组合 15"/>
            <p:cNvGrpSpPr/>
            <p:nvPr/>
          </p:nvGrpSpPr>
          <p:grpSpPr>
            <a:xfrm>
              <a:off x="1466" y="1679"/>
              <a:ext cx="6326" cy="1232"/>
              <a:chOff x="1697" y="4435"/>
              <a:chExt cx="6445" cy="1232"/>
            </a:xfrm>
          </p:grpSpPr>
          <p:sp>
            <p:nvSpPr>
              <p:cNvPr id="17" name="Google Shape;87;p2"/>
              <p:cNvSpPr txBox="1"/>
              <p:nvPr/>
            </p:nvSpPr>
            <p:spPr>
              <a:xfrm>
                <a:off x="1697" y="4435"/>
                <a:ext cx="6445" cy="9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CN" altLang="en-US" sz="4000" b="1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108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Maven Pro SemiBold"/>
                  </a:rPr>
                  <a:t>本书概述</a:t>
                </a:r>
              </a:p>
            </p:txBody>
          </p:sp>
          <p:sp>
            <p:nvSpPr>
              <p:cNvPr id="90" name="Google Shape;87;p2"/>
              <p:cNvSpPr txBox="1"/>
              <p:nvPr/>
            </p:nvSpPr>
            <p:spPr>
              <a:xfrm>
                <a:off x="1745" y="5351"/>
                <a:ext cx="3546" cy="3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dist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zh-CN" sz="800" b="0" i="0" cap="all" dirty="0">
                    <a:solidFill>
                      <a:srgbClr val="333333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Overview of the Book</a:t>
                </a:r>
                <a:endParaRPr lang="en-US" altLang="zh-CN" sz="800" b="0" i="0" cap="all" dirty="0">
                  <a:solidFill>
                    <a:srgbClr val="333333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  <a:sym typeface="Maven Pro SemiBold"/>
                </a:endParaRPr>
              </a:p>
            </p:txBody>
          </p:sp>
        </p:grpSp>
        <p:sp>
          <p:nvSpPr>
            <p:cNvPr id="36" name="同心圆 35"/>
            <p:cNvSpPr/>
            <p:nvPr/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Google Shape;86;p2"/>
          <p:cNvSpPr/>
          <p:nvPr>
            <p:custDataLst>
              <p:tags r:id="rId1"/>
            </p:custDataLst>
          </p:nvPr>
        </p:nvSpPr>
        <p:spPr>
          <a:xfrm>
            <a:off x="549275" y="1917700"/>
            <a:ext cx="5898515" cy="1036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B29E5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《中药文化传承系列》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9275" y="7093585"/>
            <a:ext cx="5965825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</a:pPr>
            <a:r>
              <a:rPr lang="en-US" altLang="zh-CN" sz="1200" b="1" i="0" u="sng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200" b="1" i="0" u="sng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选题策划编辑智能生成</a:t>
            </a:r>
            <a:r>
              <a:rPr lang="zh-CN" altLang="en-US" sz="1200" b="1" i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本书分析报告：</a:t>
            </a:r>
          </a:p>
          <a:p>
            <a:pPr marL="0" indent="0">
              <a:lnSpc>
                <a:spcPct val="150000"/>
              </a:lnSpc>
            </a:pPr>
            <a:r>
              <a:rPr lang="zh-CN" altLang="en-US" sz="900" b="1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方向洞察：</a:t>
            </a:r>
            <a:r>
              <a:rPr lang="zh-CN" altLang="en-US" sz="900" b="0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药文化传承在中国有着悠久的历史和丰富的文化内涵，但在现代社会，尤其是对于少儿群体，中药知识的普及和传承面临一定的挑战。结合当前市场趋势其在少儿教育中的普及尚存在市场空白。本选题聚焦于以生动有趣的方式传递中药知识，帮助孩子们在轻松愉快的阅读中了解中药的奇妙与价值，激发他们对传统文化的兴趣与热爱。同时，通过图文并茂和互动性的设计，实现寓教于乐的效果，对中药文化的传承与推广具有重要的现实意义。</a:t>
            </a:r>
          </a:p>
          <a:p>
            <a:pPr marL="0" indent="0">
              <a:lnSpc>
                <a:spcPct val="150000"/>
              </a:lnSpc>
            </a:pPr>
            <a:r>
              <a:rPr lang="zh-CN" altLang="en-US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亮点优势解析：</a:t>
            </a:r>
          </a:p>
          <a:p>
            <a:pPr marL="0" indent="0">
              <a:lnSpc>
                <a:spcPct val="150000"/>
              </a:lnSpc>
            </a:pPr>
            <a:r>
              <a:rPr lang="en-US" altLang="zh-CN" sz="900" b="0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900" b="0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针对性与实用性：专注少儿群体，从基础知识开始系统性地介绍中药，解决当前少儿中药教育资源匮乏的问题。</a:t>
            </a:r>
          </a:p>
          <a:p>
            <a:pPr marL="0" indent="0">
              <a:lnSpc>
                <a:spcPct val="150000"/>
              </a:lnSpc>
            </a:pPr>
            <a:r>
              <a:rPr lang="en-US" altLang="zh-CN" sz="900" b="0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900" b="0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深度与广度：内容涵盖中药的起源、分类、功效等知识，并融入文化故事与历史背景，引导少儿跨领域学习。</a:t>
            </a:r>
          </a:p>
          <a:p>
            <a:pPr marL="0" indent="0">
              <a:lnSpc>
                <a:spcPct val="150000"/>
              </a:lnSpc>
            </a:pPr>
            <a:r>
              <a:rPr lang="en-US" altLang="zh-CN" sz="900" b="0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900" b="0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创新性与读者吸引力：将中药知识融入生动的故事情节中，使得传统文化的学习更加趣味化和易于接受。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9910" y="9081770"/>
            <a:ext cx="5856605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</a:pPr>
            <a:r>
              <a:rPr lang="zh-CN" altLang="en-US" sz="1200" b="1" i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读者人群关键词：</a:t>
            </a:r>
          </a:p>
          <a:p>
            <a:pPr marL="0" indent="0">
              <a:lnSpc>
                <a:spcPct val="150000"/>
              </a:lnSpc>
            </a:pPr>
            <a:r>
              <a:rPr lang="zh-CN" altLang="en-US" sz="900" b="0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少儿、中药文化、寓教于乐、传统文化传承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rcRect l="24659" t="59249" r="21247" b="14237"/>
          <a:stretch>
            <a:fillRect/>
          </a:stretch>
        </p:blipFill>
        <p:spPr>
          <a:xfrm>
            <a:off x="622935" y="6557010"/>
            <a:ext cx="619760" cy="583565"/>
          </a:xfrm>
          <a:prstGeom prst="round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5"/>
          <a:srcRect t="38691" b="37034"/>
          <a:stretch>
            <a:fillRect/>
          </a:stretch>
        </p:blipFill>
        <p:spPr>
          <a:xfrm>
            <a:off x="696595" y="5074285"/>
            <a:ext cx="5480050" cy="1330325"/>
          </a:xfrm>
          <a:prstGeom prst="rect">
            <a:avLst/>
          </a:prstGeom>
          <a:effectLst>
            <a:outerShdw blurRad="2667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 descr="2(1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37690" y="2346325"/>
            <a:ext cx="2978150" cy="2978150"/>
          </a:xfrm>
          <a:prstGeom prst="rect">
            <a:avLst/>
          </a:prstGeom>
          <a:effectLst>
            <a:outerShdw blurRad="2667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162" name="Speech Bubble: Rectangle with Corners Rounded 161"/>
          <p:cNvSpPr/>
          <p:nvPr/>
        </p:nvSpPr>
        <p:spPr>
          <a:xfrm>
            <a:off x="1617345" y="6563360"/>
            <a:ext cx="4741545" cy="577215"/>
          </a:xfrm>
          <a:prstGeom prst="wedgeRoundRectCallout">
            <a:avLst>
              <a:gd name="adj1" fmla="val -57094"/>
              <a:gd name="adj2" fmla="val 16446"/>
              <a:gd name="adj3" fmla="val 16667"/>
            </a:avLst>
          </a:prstGeom>
          <a:solidFill>
            <a:srgbClr val="EC6D56"/>
          </a:solidFill>
          <a:ln w="222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50000"/>
              </a:lnSpc>
            </a:pPr>
            <a:r>
              <a:rPr lang="zh-CN" altLang="en-US" sz="1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您可以通过</a:t>
            </a:r>
            <a:r>
              <a:rPr lang="zh-CN" altLang="en-US" sz="1000" b="1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en-US" altLang="zh-CN" sz="1000" b="1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</a:t>
            </a:r>
            <a:r>
              <a:rPr lang="zh-CN" altLang="en-US" sz="1000" b="1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选题策划”</a:t>
            </a:r>
            <a:r>
              <a:rPr lang="zh-CN" altLang="en-US" sz="1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数字员工，在选题时输入以下标签、关键词</a:t>
            </a:r>
          </a:p>
          <a:p>
            <a:pPr marL="0" indent="0">
              <a:lnSpc>
                <a:spcPct val="150000"/>
              </a:lnSpc>
            </a:pPr>
            <a:r>
              <a:rPr lang="zh-CN" altLang="en-US" sz="1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获取选题报告的基础构成部分。预计节约时间：</a:t>
            </a:r>
            <a:r>
              <a:rPr lang="en-US" altLang="zh-CN" sz="10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</a:t>
            </a:r>
            <a:r>
              <a:rPr lang="zh-CN" altLang="en-US" sz="10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分钟</a:t>
            </a:r>
            <a:r>
              <a:rPr lang="zh-CN" altLang="en-US" sz="1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（根据书目浮动）</a:t>
            </a:r>
            <a:endParaRPr lang="zh-CN" altLang="en-US" sz="1000" b="1" spc="3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/>
          <p:nvPr/>
        </p:nvSpPr>
        <p:spPr>
          <a:xfrm rot="17100000">
            <a:off x="603241" y="930122"/>
            <a:ext cx="720000" cy="72000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948055" y="1080422"/>
            <a:ext cx="5478780" cy="398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印码建议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设计尺寸</a:t>
            </a:r>
          </a:p>
        </p:txBody>
      </p:sp>
      <p:sp>
        <p:nvSpPr>
          <p:cNvPr id="20" name="Google Shape;148;p5"/>
          <p:cNvSpPr/>
          <p:nvPr>
            <p:custDataLst>
              <p:tags r:id="rId2"/>
            </p:custDataLst>
          </p:nvPr>
        </p:nvSpPr>
        <p:spPr>
          <a:xfrm>
            <a:off x="831795" y="2870853"/>
            <a:ext cx="5062963" cy="589149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/>
            </a:endParaRPr>
          </a:p>
        </p:txBody>
      </p:sp>
      <p:sp>
        <p:nvSpPr>
          <p:cNvPr id="21" name="Google Shape;148;p5"/>
          <p:cNvSpPr/>
          <p:nvPr>
            <p:custDataLst>
              <p:tags r:id="rId3"/>
            </p:custDataLst>
          </p:nvPr>
        </p:nvSpPr>
        <p:spPr>
          <a:xfrm>
            <a:off x="831795" y="2224053"/>
            <a:ext cx="5062963" cy="541763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1454096" y="2299142"/>
            <a:ext cx="4767688" cy="3984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defTabSz="914400" eaLnBrk="1" fontAlgn="ctr" latinLnBrk="0" hangingPunct="1">
              <a:buSzTx/>
              <a:buFont typeface="Arial" panose="020B0604020202020204"/>
              <a:buNone/>
              <a:defRPr kumimoji="1" sz="2000" b="1" spc="19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整版印码效果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Google Shape;155;p5"/>
          <p:cNvSpPr txBox="1"/>
          <p:nvPr>
            <p:custDataLst>
              <p:tags r:id="rId5"/>
            </p:custDataLst>
          </p:nvPr>
        </p:nvSpPr>
        <p:spPr>
          <a:xfrm>
            <a:off x="963241" y="2283201"/>
            <a:ext cx="591185" cy="492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ID" sz="2800" b="1" i="0" u="none" strike="noStrike" kern="0" cap="none" spc="0" normalizeH="0" baseline="0" noProof="0" dirty="0">
                <a:ln>
                  <a:noFill/>
                </a:ln>
                <a:solidFill>
                  <a:srgbClr val="F8F4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Bold" panose="020B0704020202020204" charset="0"/>
                <a:sym typeface="Maven Pro SemiBold"/>
              </a:rPr>
              <a:t>01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09528" y="2935628"/>
            <a:ext cx="404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①整版设计中</a:t>
            </a:r>
            <a:r>
              <a:rPr kumimoji="1" lang="en-US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,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整版设计占据整个页面的大小</a:t>
            </a:r>
            <a:r>
              <a:rPr kumimoji="1" lang="zh-CN" altLang="en-US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是否大于</a:t>
            </a:r>
            <a:r>
              <a:rPr kumimoji="1" lang="en-US" altLang="zh-CN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80%</a:t>
            </a:r>
            <a:endParaRPr kumimoji="1" lang="zh-CN" altLang="en-US" sz="800" b="1" spc="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②</a:t>
            </a: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码尺寸比例建议：</a:t>
            </a: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码贴片面积</a:t>
            </a:r>
            <a:r>
              <a:rPr kumimoji="1" lang="zh-CN" altLang="en-US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不小于该页面</a:t>
            </a:r>
            <a:r>
              <a:rPr kumimoji="1" lang="en-US" altLang="zh-CN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1%</a:t>
            </a:r>
            <a:endParaRPr kumimoji="1" lang="zh-CN" altLang="en-US" sz="800" b="1" spc="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</p:txBody>
      </p:sp>
      <p:sp>
        <p:nvSpPr>
          <p:cNvPr id="44" name="Google Shape;148;p5"/>
          <p:cNvSpPr/>
          <p:nvPr>
            <p:custDataLst>
              <p:tags r:id="rId6"/>
            </p:custDataLst>
          </p:nvPr>
        </p:nvSpPr>
        <p:spPr>
          <a:xfrm>
            <a:off x="831795" y="3774880"/>
            <a:ext cx="5062963" cy="541763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5" name="文本框 44"/>
          <p:cNvSpPr txBox="1"/>
          <p:nvPr>
            <p:custDataLst>
              <p:tags r:id="rId7"/>
            </p:custDataLst>
          </p:nvPr>
        </p:nvSpPr>
        <p:spPr>
          <a:xfrm>
            <a:off x="1454096" y="3849969"/>
            <a:ext cx="4767688" cy="3984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defTabSz="914400" eaLnBrk="1" fontAlgn="ctr" latinLnBrk="0" hangingPunct="1">
              <a:buSzTx/>
              <a:buFont typeface="Arial" panose="020B0604020202020204"/>
              <a:buNone/>
              <a:defRPr kumimoji="1" sz="2000" b="1" spc="19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半版印码效果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Google Shape;155;p5"/>
          <p:cNvSpPr txBox="1"/>
          <p:nvPr>
            <p:custDataLst>
              <p:tags r:id="rId8"/>
            </p:custDataLst>
          </p:nvPr>
        </p:nvSpPr>
        <p:spPr>
          <a:xfrm>
            <a:off x="963241" y="3834028"/>
            <a:ext cx="591185" cy="492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8F4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Bold" panose="020B0704020202020204" charset="0"/>
                <a:sym typeface="Maven Pro SemiBold"/>
              </a:rPr>
              <a:t>02</a:t>
            </a:r>
            <a:endParaRPr kumimoji="0" lang="en-ID" sz="2800" b="1" i="0" u="none" strike="noStrike" kern="0" cap="none" spc="0" normalizeH="0" baseline="0" noProof="0" dirty="0">
              <a:ln>
                <a:noFill/>
              </a:ln>
              <a:solidFill>
                <a:srgbClr val="F8F4F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 Bold" panose="020B0704020202020204" charset="0"/>
              <a:sym typeface="Maven Pro SemiBold"/>
            </a:endParaRPr>
          </a:p>
        </p:txBody>
      </p:sp>
      <p:sp>
        <p:nvSpPr>
          <p:cNvPr id="16" name="Google Shape;148;p5"/>
          <p:cNvSpPr/>
          <p:nvPr>
            <p:custDataLst>
              <p:tags r:id="rId9"/>
            </p:custDataLst>
          </p:nvPr>
        </p:nvSpPr>
        <p:spPr>
          <a:xfrm>
            <a:off x="831795" y="4432898"/>
            <a:ext cx="5062963" cy="589149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9528" y="4496966"/>
            <a:ext cx="404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①半版设计中，半版设计占据整个页面的大小</a:t>
            </a:r>
            <a:r>
              <a:rPr kumimoji="1" lang="zh-CN" altLang="en-US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是否大于</a:t>
            </a:r>
            <a:r>
              <a:rPr kumimoji="1" lang="en-US" altLang="zh-CN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40%</a:t>
            </a:r>
            <a:endParaRPr kumimoji="1" lang="zh-CN" altLang="en-US" sz="800" b="1" spc="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②</a:t>
            </a: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码尺寸比例建议：</a:t>
            </a: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码贴片面积</a:t>
            </a:r>
            <a:r>
              <a:rPr kumimoji="1" lang="zh-CN" altLang="en-US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不小于该页面</a:t>
            </a:r>
            <a:r>
              <a:rPr kumimoji="1" lang="en-US" altLang="zh-CN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0.6%</a:t>
            </a:r>
          </a:p>
        </p:txBody>
      </p:sp>
      <p:sp>
        <p:nvSpPr>
          <p:cNvPr id="19" name="Google Shape;148;p5"/>
          <p:cNvSpPr/>
          <p:nvPr>
            <p:custDataLst>
              <p:tags r:id="rId10"/>
            </p:custDataLst>
          </p:nvPr>
        </p:nvSpPr>
        <p:spPr>
          <a:xfrm>
            <a:off x="831795" y="5334095"/>
            <a:ext cx="5062963" cy="905977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4" name="文本框 23"/>
          <p:cNvSpPr txBox="1"/>
          <p:nvPr>
            <p:custDataLst>
              <p:tags r:id="rId11"/>
            </p:custDataLst>
          </p:nvPr>
        </p:nvSpPr>
        <p:spPr>
          <a:xfrm>
            <a:off x="1454096" y="5409185"/>
            <a:ext cx="4767688" cy="3984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defTabSz="914400" eaLnBrk="1" fontAlgn="ctr" latinLnBrk="0" hangingPunct="1">
              <a:buSzTx/>
              <a:buFont typeface="Arial" panose="020B0604020202020204"/>
              <a:buNone/>
              <a:defRPr kumimoji="1" sz="2000" b="1" spc="19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二维码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引导文，纯引导文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Google Shape;155;p5"/>
          <p:cNvSpPr txBox="1"/>
          <p:nvPr>
            <p:custDataLst>
              <p:tags r:id="rId12"/>
            </p:custDataLst>
          </p:nvPr>
        </p:nvSpPr>
        <p:spPr>
          <a:xfrm>
            <a:off x="963241" y="5393244"/>
            <a:ext cx="591185" cy="492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8F4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Bold" panose="020B0704020202020204" charset="0"/>
                <a:sym typeface="Maven Pro SemiBold"/>
              </a:rPr>
              <a:t>03</a:t>
            </a:r>
            <a:endParaRPr kumimoji="0" lang="en-ID" sz="2800" b="1" i="0" u="none" strike="noStrike" kern="0" cap="none" spc="0" normalizeH="0" baseline="0" noProof="0" dirty="0">
              <a:ln>
                <a:noFill/>
              </a:ln>
              <a:solidFill>
                <a:srgbClr val="F8F4F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 Bold" panose="020B0704020202020204" charset="0"/>
              <a:sym typeface="Maven Pro SemiBold"/>
            </a:endParaRPr>
          </a:p>
        </p:txBody>
      </p:sp>
      <p:sp>
        <p:nvSpPr>
          <p:cNvPr id="28" name="文本框 27"/>
          <p:cNvSpPr txBox="1"/>
          <p:nvPr>
            <p:custDataLst>
              <p:tags r:id="rId13"/>
            </p:custDataLst>
          </p:nvPr>
        </p:nvSpPr>
        <p:spPr>
          <a:xfrm>
            <a:off x="1454096" y="5735756"/>
            <a:ext cx="3949808" cy="3984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defTabSz="914400" eaLnBrk="1" fontAlgn="ctr" latinLnBrk="0" hangingPunct="1">
              <a:buSzTx/>
              <a:buFont typeface="Arial" panose="020B0604020202020204"/>
              <a:buNone/>
              <a:defRPr kumimoji="1" sz="2000" b="1" spc="19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r>
              <a:rPr kumimoji="1" lang="zh-CN" altLang="en-US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（所有示例图均以</a:t>
            </a:r>
            <a:r>
              <a:rPr kumimoji="1" lang="en-US" altLang="zh-CN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kumimoji="1" lang="en-GB" altLang="zh-CN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r>
              <a:rPr kumimoji="1" lang="zh-CN" altLang="en-GB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GB" altLang="zh-CN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209</a:t>
            </a:r>
            <a:r>
              <a:rPr kumimoji="1" lang="en-US" altLang="en-GB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mm</a:t>
            </a:r>
            <a:r>
              <a:rPr kumimoji="1" lang="en-GB" altLang="zh-CN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×283mm</a:t>
            </a:r>
            <a:r>
              <a:rPr kumimoji="1" lang="zh-CN" altLang="en-GB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kumimoji="1" lang="zh-CN" altLang="en-US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尺寸图书为示例，支持根据书的大小进行等比例缩放）：</a:t>
            </a:r>
            <a:endParaRPr kumimoji="1" lang="zh-CN" altLang="en-US" sz="1000" b="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09528" y="6422224"/>
            <a:ext cx="488522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①RAYS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码贴片尺寸比例建议：</a:t>
            </a: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码贴片面积</a:t>
            </a:r>
            <a:r>
              <a:rPr kumimoji="1" lang="zh-CN" altLang="en-US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不小于该页面</a:t>
            </a:r>
            <a:r>
              <a:rPr kumimoji="1" lang="en-US" altLang="zh-CN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3%</a:t>
            </a:r>
            <a:endParaRPr kumimoji="1" lang="zh-CN" altLang="en-US" sz="800" b="1" spc="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②</a:t>
            </a: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码尺寸比例建议：</a:t>
            </a: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码面积</a:t>
            </a:r>
            <a:r>
              <a:rPr kumimoji="1" lang="zh-CN" altLang="en-US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不小于该页面</a:t>
            </a:r>
            <a:r>
              <a:rPr kumimoji="1" lang="en-US" altLang="zh-CN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1%</a:t>
            </a:r>
            <a:endParaRPr kumimoji="1" lang="zh-CN" altLang="en-US" sz="800" b="1" spc="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③纯引导文贴片尺寸比例建议：贴片面积</a:t>
            </a:r>
            <a:r>
              <a:rPr kumimoji="1" lang="zh-CN" altLang="en-US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不小于该页面</a:t>
            </a:r>
            <a:r>
              <a:rPr kumimoji="1" lang="en-US" altLang="zh-CN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2%</a:t>
            </a:r>
            <a:endParaRPr kumimoji="1" lang="zh-CN" altLang="en-US" sz="800" b="1" spc="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72795" y="8628462"/>
            <a:ext cx="2769402" cy="316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kumimoji="1" lang="zh-CN" altLang="en-US" sz="11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贴片尺寸大小参考示例</a:t>
            </a:r>
          </a:p>
        </p:txBody>
      </p:sp>
      <p:pic>
        <p:nvPicPr>
          <p:cNvPr id="2" name="图片 1" descr="1111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25855" y="7078980"/>
            <a:ext cx="3986530" cy="15678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578485" y="713105"/>
            <a:ext cx="5839460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8000"/>
                  </a:schemeClr>
                </a:solidFill>
              </a14:hiddenFill>
            </a:ext>
          </a:extLst>
        </p:spPr>
        <p:txBody>
          <a:bodyPr wrap="square" rtlCol="0">
            <a:noAutofit/>
          </a:bodyPr>
          <a:lstStyle/>
          <a:p>
            <a:pPr fontAlgn="ctr">
              <a:lnSpc>
                <a:spcPct val="120000"/>
              </a:lnSpc>
            </a:pPr>
            <a:r>
              <a:rPr lang="zh-CN" altLang="en-US" sz="91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传承中医药文化理念，让少儿感受中医药文化的博大精深</a:t>
            </a:r>
          </a:p>
          <a:p>
            <a:pPr fontAlgn="ctr">
              <a:lnSpc>
                <a:spcPct val="120000"/>
              </a:lnSpc>
            </a:pPr>
            <a:r>
              <a:rPr sz="2800" b="1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作为</a:t>
            </a:r>
            <a:r>
              <a:rPr lang="zh-CN" sz="2800" b="1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少儿中医药文化</a:t>
            </a:r>
            <a:r>
              <a:rPr sz="2800" b="1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教</a:t>
            </a:r>
            <a:r>
              <a:rPr lang="zh-CN" sz="2800" b="1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育</a:t>
            </a:r>
            <a:r>
              <a:rPr sz="2800" b="1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的传播者</a:t>
            </a:r>
          </a:p>
          <a:p>
            <a:pPr font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结合</a:t>
            </a:r>
            <a:r>
              <a:rPr lang="zh-CN" altLang="en-US" sz="2800" b="1" u="sng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AI选题策划编辑</a:t>
            </a:r>
            <a:r>
              <a:rPr lang="zh-CN" altLang="en-US" sz="2800" b="1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智能</a:t>
            </a:r>
            <a:r>
              <a:rPr lang="zh-CN" altLang="en-US" sz="2800" b="1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分析</a:t>
            </a:r>
          </a:p>
          <a:p>
            <a:pPr fontAlgn="ctr">
              <a:lnSpc>
                <a:spcPct val="120000"/>
              </a:lnSpc>
            </a:pPr>
            <a:r>
              <a:rPr sz="2800" b="1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我们沟通的TA是：</a:t>
            </a:r>
          </a:p>
        </p:txBody>
      </p:sp>
      <p:sp>
        <p:nvSpPr>
          <p:cNvPr id="2" name="Google Shape;148;p5"/>
          <p:cNvSpPr/>
          <p:nvPr>
            <p:custDataLst>
              <p:tags r:id="rId2"/>
            </p:custDataLst>
          </p:nvPr>
        </p:nvSpPr>
        <p:spPr>
          <a:xfrm>
            <a:off x="2781935" y="2949575"/>
            <a:ext cx="3543300" cy="3009265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D1C18C"/>
              </a:gs>
              <a:gs pos="0">
                <a:srgbClr val="CAAF4E">
                  <a:alpha val="55000"/>
                </a:srgbClr>
              </a:gs>
            </a:gsLst>
            <a:lin ang="684000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ang="15960000"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" name="Google Shape;344;p13"/>
          <p:cNvSpPr txBox="1"/>
          <p:nvPr>
            <p:custDataLst>
              <p:tags r:id="rId3"/>
            </p:custDataLst>
          </p:nvPr>
        </p:nvSpPr>
        <p:spPr>
          <a:xfrm>
            <a:off x="3518535" y="3755390"/>
            <a:ext cx="2898775" cy="1659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l" font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微软雅黑" panose="020B0503020204020204" pitchFamily="34" charset="-122"/>
              </a:rPr>
              <a:t>核心目标读者</a:t>
            </a:r>
          </a:p>
          <a:p>
            <a:pPr indent="0" algn="l" fontAlgn="ctr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微软雅黑" panose="020B0503020204020204" pitchFamily="34" charset="-122"/>
              </a:rPr>
              <a:t>喜爱中医药文化的</a:t>
            </a:r>
          </a:p>
          <a:p>
            <a:pPr indent="0" algn="l" fontAlgn="ctr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微软雅黑" panose="020B0503020204020204" pitchFamily="34" charset="-122"/>
              </a:rPr>
              <a:t>少年儿童</a:t>
            </a:r>
          </a:p>
          <a:p>
            <a:pPr indent="0" algn="l" fontAlgn="ctr"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5" name="Google Shape;345;p13"/>
          <p:cNvSpPr/>
          <p:nvPr>
            <p:custDataLst>
              <p:tags r:id="rId4"/>
            </p:custDataLst>
          </p:nvPr>
        </p:nvSpPr>
        <p:spPr>
          <a:xfrm>
            <a:off x="3223895" y="4951095"/>
            <a:ext cx="2898775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indent="0" algn="l" eaLnBrk="1" fontAlgn="ctr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  <a:sym typeface="+mn-ea"/>
              </a:rPr>
              <a:t>具备较强的好奇心与求知欲</a:t>
            </a:r>
          </a:p>
          <a:p>
            <a:pPr marL="342900" indent="0" algn="l" eaLnBrk="1" fontAlgn="ctr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  <a:sym typeface="+mn-ea"/>
              </a:rPr>
              <a:t>争当小小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  <a:sym typeface="+mn-ea"/>
              </a:rPr>
              <a:t>“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  <a:sym typeface="+mn-ea"/>
              </a:rPr>
              <a:t>中医传承人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  <a:sym typeface="+mn-ea"/>
              </a:rPr>
              <a:t>”</a:t>
            </a:r>
          </a:p>
          <a:p>
            <a:pPr marL="342900" indent="0" algn="l" eaLnBrk="1" fontAlgn="ctr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  <a:sym typeface="+mn-ea"/>
              </a:rPr>
              <a:t>感知中医药文化的魅力</a:t>
            </a:r>
          </a:p>
        </p:txBody>
      </p:sp>
      <p:sp>
        <p:nvSpPr>
          <p:cNvPr id="6" name="Google Shape;148;p5"/>
          <p:cNvSpPr/>
          <p:nvPr>
            <p:custDataLst>
              <p:tags r:id="rId5"/>
            </p:custDataLst>
          </p:nvPr>
        </p:nvSpPr>
        <p:spPr>
          <a:xfrm>
            <a:off x="650240" y="6065520"/>
            <a:ext cx="3883660" cy="3009265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D1C18C"/>
              </a:gs>
              <a:gs pos="0">
                <a:srgbClr val="CAAF4E">
                  <a:alpha val="55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" name="Google Shape;344;p13"/>
          <p:cNvSpPr txBox="1"/>
          <p:nvPr>
            <p:custDataLst>
              <p:tags r:id="rId6"/>
            </p:custDataLst>
          </p:nvPr>
        </p:nvSpPr>
        <p:spPr>
          <a:xfrm>
            <a:off x="992187" y="6861602"/>
            <a:ext cx="4184967" cy="1106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font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微软雅黑" panose="020B0503020204020204" pitchFamily="34" charset="-122"/>
              </a:rPr>
              <a:t>核心目标扫码付费用户</a:t>
            </a:r>
          </a:p>
          <a:p>
            <a:pPr font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微软雅黑" panose="020B0503020204020204" pitchFamily="34" charset="-122"/>
              </a:rPr>
              <a:t>关注中药传承</a:t>
            </a:r>
          </a:p>
          <a:p>
            <a:pPr font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微软雅黑" panose="020B0503020204020204" pitchFamily="34" charset="-122"/>
              </a:rPr>
              <a:t>传统文化的父母</a:t>
            </a:r>
          </a:p>
        </p:txBody>
      </p:sp>
      <p:sp>
        <p:nvSpPr>
          <p:cNvPr id="9" name="Google Shape;345;p13"/>
          <p:cNvSpPr/>
          <p:nvPr>
            <p:custDataLst>
              <p:tags r:id="rId7"/>
            </p:custDataLst>
          </p:nvPr>
        </p:nvSpPr>
        <p:spPr>
          <a:xfrm>
            <a:off x="650240" y="7968615"/>
            <a:ext cx="2898775" cy="902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indent="0" algn="l" font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</a:rPr>
              <a:t>重视拓展孩子的视野</a:t>
            </a:r>
          </a:p>
          <a:p>
            <a:pPr marL="342900" indent="0" algn="l" font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</a:rPr>
              <a:t>有意识培养孩子的</a:t>
            </a:r>
            <a:r>
              <a:rPr 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</a:rPr>
              <a:t>中医药素养</a:t>
            </a:r>
          </a:p>
          <a:p>
            <a:pPr marL="342900" indent="0" algn="l" font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</a:rPr>
              <a:t>感受中国优秀历史文化</a:t>
            </a:r>
            <a:endParaRPr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Regular" panose="020B0702040204020203" charset="-122"/>
            </a:endParaRPr>
          </a:p>
          <a:p>
            <a:pPr marL="342900" indent="0" algn="l" font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</a:rPr>
              <a:t>在孩子心中播下中医药文化的种子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rcRect l="24659" t="59249" r="21247" b="14237"/>
          <a:stretch>
            <a:fillRect/>
          </a:stretch>
        </p:blipFill>
        <p:spPr>
          <a:xfrm>
            <a:off x="3518535" y="3259455"/>
            <a:ext cx="429895" cy="404495"/>
          </a:xfrm>
          <a:prstGeom prst="round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/>
          <a:srcRect l="24659" t="59249" r="21247" b="14237"/>
          <a:stretch>
            <a:fillRect/>
          </a:stretch>
        </p:blipFill>
        <p:spPr>
          <a:xfrm>
            <a:off x="991870" y="6348730"/>
            <a:ext cx="429895" cy="404495"/>
          </a:xfrm>
          <a:prstGeom prst="roundRect">
            <a:avLst/>
          </a:prstGeom>
        </p:spPr>
      </p:pic>
      <p:pic>
        <p:nvPicPr>
          <p:cNvPr id="28" name="图片 27" descr="生成摄影相关图片"/>
          <p:cNvPicPr>
            <a:picLocks noChangeAspect="1"/>
          </p:cNvPicPr>
          <p:nvPr/>
        </p:nvPicPr>
        <p:blipFill>
          <a:blip r:embed="rId11"/>
          <a:srcRect r="18832" b="8068"/>
          <a:stretch>
            <a:fillRect/>
          </a:stretch>
        </p:blipFill>
        <p:spPr>
          <a:xfrm>
            <a:off x="650240" y="2949575"/>
            <a:ext cx="2657475" cy="3009900"/>
          </a:xfrm>
          <a:prstGeom prst="rect">
            <a:avLst/>
          </a:prstGeom>
        </p:spPr>
      </p:pic>
      <p:pic>
        <p:nvPicPr>
          <p:cNvPr id="29" name="图片 28" descr="生成摄影相关图片 (1)"/>
          <p:cNvPicPr>
            <a:picLocks noChangeAspect="1"/>
          </p:cNvPicPr>
          <p:nvPr/>
        </p:nvPicPr>
        <p:blipFill>
          <a:blip r:embed="rId12"/>
          <a:srcRect l="14342" b="7288"/>
          <a:stretch>
            <a:fillRect/>
          </a:stretch>
        </p:blipFill>
        <p:spPr>
          <a:xfrm>
            <a:off x="3549015" y="6069965"/>
            <a:ext cx="2776220" cy="30048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4365" y="949325"/>
            <a:ext cx="5270713" cy="1244600"/>
            <a:chOff x="629" y="1096"/>
            <a:chExt cx="8301" cy="1960"/>
          </a:xfrm>
        </p:grpSpPr>
        <p:grpSp>
          <p:nvGrpSpPr>
            <p:cNvPr id="4" name="组合 3"/>
            <p:cNvGrpSpPr/>
            <p:nvPr/>
          </p:nvGrpSpPr>
          <p:grpSpPr>
            <a:xfrm>
              <a:off x="1466" y="1679"/>
              <a:ext cx="7464" cy="1272"/>
              <a:chOff x="1697" y="4435"/>
              <a:chExt cx="7604" cy="1272"/>
            </a:xfrm>
          </p:grpSpPr>
          <p:sp>
            <p:nvSpPr>
              <p:cNvPr id="6" name="Google Shape;87;p2"/>
              <p:cNvSpPr txBox="1"/>
              <p:nvPr/>
            </p:nvSpPr>
            <p:spPr>
              <a:xfrm>
                <a:off x="1697" y="4435"/>
                <a:ext cx="7604" cy="9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CN" sz="4000" b="1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108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 Semibold" panose="020B0702040204020203" charset="-122"/>
                    <a:sym typeface="Maven Pro SemiBold"/>
                  </a:rPr>
                  <a:t>同品类图书案例</a:t>
                </a:r>
              </a:p>
            </p:txBody>
          </p:sp>
          <p:sp>
            <p:nvSpPr>
              <p:cNvPr id="7" name="Google Shape;87;p2"/>
              <p:cNvSpPr txBox="1"/>
              <p:nvPr/>
            </p:nvSpPr>
            <p:spPr>
              <a:xfrm>
                <a:off x="1745" y="5404"/>
                <a:ext cx="1964" cy="3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dist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800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examples</a:t>
                </a:r>
              </a:p>
            </p:txBody>
          </p:sp>
        </p:grpSp>
        <p:sp>
          <p:nvSpPr>
            <p:cNvPr id="5" name="同心圆 4"/>
            <p:cNvSpPr/>
            <p:nvPr/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" name="图片 7" descr="中医药图片生成"/>
          <p:cNvPicPr>
            <a:picLocks noChangeAspect="1"/>
          </p:cNvPicPr>
          <p:nvPr/>
        </p:nvPicPr>
        <p:blipFill>
          <a:blip r:embed="rId3"/>
          <a:srcRect l="3063" r="1065" b="5122"/>
          <a:stretch>
            <a:fillRect/>
          </a:stretch>
        </p:blipFill>
        <p:spPr>
          <a:xfrm>
            <a:off x="0" y="3115945"/>
            <a:ext cx="6858000" cy="67868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圆角矩形 59"/>
          <p:cNvSpPr/>
          <p:nvPr>
            <p:custDataLst>
              <p:tags r:id="rId1"/>
            </p:custDataLst>
          </p:nvPr>
        </p:nvSpPr>
        <p:spPr>
          <a:xfrm>
            <a:off x="478789" y="2052955"/>
            <a:ext cx="5978655" cy="7207885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同心圆 12"/>
          <p:cNvSpPr/>
          <p:nvPr/>
        </p:nvSpPr>
        <p:spPr>
          <a:xfrm rot="17100000">
            <a:off x="603241" y="930122"/>
            <a:ext cx="720000" cy="72000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856888" y="1090889"/>
            <a:ext cx="5478780" cy="398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pPr lvl="0" algn="l">
              <a:buSzTx/>
            </a:pP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《儿童逆商培养绘本》</a:t>
            </a: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766635" y="2228235"/>
            <a:ext cx="5444108" cy="50122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fontAlgn="ctr">
              <a:lnSpc>
                <a:spcPct val="105000"/>
              </a:lnSpc>
              <a:defRPr/>
            </a:pPr>
            <a:r>
              <a:rPr lang="zh-CN" altLang="en-US" sz="1200" dirty="0">
                <a:solidFill>
                  <a:schemeClr val="tx1"/>
                </a:solidFill>
                <a:ea typeface="Microsoft YaHei Semibold" panose="020B0702040204020203" charset="-122"/>
              </a:rPr>
              <a:t>该书是儿童科普图书，书中</a:t>
            </a:r>
            <a:r>
              <a:rPr kumimoji="0" lang="zh-CN" altLang="en-US" sz="12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 Semibold" panose="020B0702040204020203" charset="-122"/>
                <a:ea typeface="Microsoft YaHei Semibold" panose="020B0702040204020203" charset="-122"/>
                <a:cs typeface="Microsoft YaHei Semibold" panose="020B0702040204020203" charset="-122"/>
                <a:sym typeface="微软雅黑" panose="020B0503020204020204" pitchFamily="34" charset="-122"/>
              </a:rPr>
              <a:t>以图画的方式讲述了孩子应该如何处理生活中的小问题，搭配亲子伴读模式，以此来提升学龄前儿童的自我修养，养成好性格。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912458" y="7810457"/>
            <a:ext cx="476885" cy="14846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扫</a:t>
            </a:r>
          </a:p>
          <a:p>
            <a:pPr algn="ctr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码</a:t>
            </a:r>
          </a:p>
          <a:p>
            <a:pPr algn="ctr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体</a:t>
            </a:r>
          </a:p>
          <a:p>
            <a:pPr algn="ctr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验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767270" y="2813174"/>
            <a:ext cx="5444108" cy="2928839"/>
            <a:chOff x="1145412" y="2990215"/>
            <a:chExt cx="4229796" cy="22755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45412" y="2990215"/>
              <a:ext cx="2110927" cy="227555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265864" y="2991007"/>
              <a:ext cx="2109344" cy="2274767"/>
            </a:xfrm>
            <a:prstGeom prst="rect">
              <a:avLst/>
            </a:prstGeom>
          </p:spPr>
        </p:pic>
      </p:grpSp>
      <p:pic>
        <p:nvPicPr>
          <p:cNvPr id="5" name="图片 4" descr="59795fcc18aa4f52b3e7e8d0c603ddb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89343" y="7791279"/>
            <a:ext cx="1345565" cy="1345565"/>
          </a:xfrm>
          <a:prstGeom prst="rect">
            <a:avLst/>
          </a:prstGeom>
        </p:spPr>
      </p:pic>
      <p:graphicFrame>
        <p:nvGraphicFramePr>
          <p:cNvPr id="6" name="表格 5"/>
          <p:cNvGraphicFramePr/>
          <p:nvPr>
            <p:custDataLst>
              <p:tags r:id="rId5"/>
            </p:custDataLst>
          </p:nvPr>
        </p:nvGraphicFramePr>
        <p:xfrm>
          <a:off x="766635" y="5831590"/>
          <a:ext cx="5444107" cy="10844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52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3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86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9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54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6960">
                <a:tc gridSpan="5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图书数据</a:t>
                      </a:r>
                    </a:p>
                  </a:txBody>
                  <a:tcPr anchor="ctr">
                    <a:solidFill>
                      <a:srgbClr val="B5A15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数字人数据</a:t>
                      </a:r>
                    </a:p>
                  </a:txBody>
                  <a:tcPr anchor="ctr">
                    <a:solidFill>
                      <a:srgbClr val="B5A15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38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图书分类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发行时间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发行量（册）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扫码量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（人次）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订单数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（单）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访问人数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读者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触达率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会话次数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童书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9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月至今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900" b="1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千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</a:t>
                      </a: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万</a:t>
                      </a: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+</a:t>
                      </a:r>
                      <a:endParaRPr lang="zh-CN" altLang="en-US" sz="900" b="1" dirty="0">
                        <a:solidFill>
                          <a:srgbClr val="A68D6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千</a:t>
                      </a: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+</a:t>
                      </a:r>
                      <a:endParaRPr lang="zh-CN" altLang="en-US" sz="900" b="1" dirty="0">
                        <a:solidFill>
                          <a:srgbClr val="A68D6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83%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万</a:t>
                      </a: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+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766635" y="7006209"/>
            <a:ext cx="561257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本书发行量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千册，总扫码量为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人次，平均每本书扫码量为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16.6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人次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，图书策划方案中针对读者需求提供的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高匹配度资源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是读者高扫码率、高订单数的核心原因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，如讲解本书的数字人，能针对本书内容精准答疑，视频动画、音频寓教于乐，提高学习兴趣。</a:t>
            </a: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840571" y="7779598"/>
            <a:ext cx="1246281" cy="13455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圆角矩形 59"/>
          <p:cNvSpPr/>
          <p:nvPr>
            <p:custDataLst>
              <p:tags r:id="rId1"/>
            </p:custDataLst>
          </p:nvPr>
        </p:nvSpPr>
        <p:spPr>
          <a:xfrm>
            <a:off x="549275" y="2052955"/>
            <a:ext cx="5759450" cy="7207885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同心圆 12"/>
          <p:cNvSpPr/>
          <p:nvPr/>
        </p:nvSpPr>
        <p:spPr>
          <a:xfrm rot="17100000">
            <a:off x="603241" y="930122"/>
            <a:ext cx="720000" cy="72000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856888" y="1090889"/>
            <a:ext cx="5478780" cy="398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pPr lvl="0" algn="l">
              <a:buSzTx/>
            </a:pP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《草原寻宝记 第六辑 菁菁草原》</a:t>
            </a: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766635" y="2184151"/>
            <a:ext cx="5444108" cy="50122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indent="0" defTabSz="914400" rtl="0" eaLnBrk="1" fontAlgn="ctr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 Semibold" panose="020B0702040204020203" charset="-122"/>
                <a:ea typeface="Microsoft YaHei Semibold" panose="020B0702040204020203" charset="-122"/>
                <a:cs typeface="Microsoft YaHei Semibold" panose="020B0702040204020203" charset="-122"/>
                <a:sym typeface="+mn-ea"/>
              </a:rPr>
              <a:t>本套图书属于少儿科普读物，该年龄段的儿童思维发展处在直观形象思维阶段，注重内容的趣味性和画面的生动性，好奇心强烈但注意力难以集中，需要富有趣味性的内容和多样化的服务形式。</a:t>
            </a:r>
            <a:endParaRPr kumimoji="0" lang="zh-CN" altLang="en-US" sz="12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 Semibold" panose="020B0702040204020203" charset="-122"/>
              <a:ea typeface="Microsoft YaHei Semibold" panose="020B0702040204020203" charset="-122"/>
              <a:cs typeface="Microsoft YaHei Semibold" panose="020B0702040204020203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484469" y="7638394"/>
            <a:ext cx="476885" cy="14846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扫</a:t>
            </a:r>
          </a:p>
          <a:p>
            <a:pPr algn="ctr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码</a:t>
            </a:r>
          </a:p>
          <a:p>
            <a:pPr algn="ctr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体</a:t>
            </a:r>
          </a:p>
          <a:p>
            <a:pPr algn="ctr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验</a:t>
            </a:r>
          </a:p>
        </p:txBody>
      </p:sp>
      <p:graphicFrame>
        <p:nvGraphicFramePr>
          <p:cNvPr id="11" name="表格 10"/>
          <p:cNvGraphicFramePr/>
          <p:nvPr>
            <p:custDataLst>
              <p:tags r:id="rId5"/>
            </p:custDataLst>
          </p:nvPr>
        </p:nvGraphicFramePr>
        <p:xfrm>
          <a:off x="766635" y="6317829"/>
          <a:ext cx="5444107" cy="10844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52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3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86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9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54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6960">
                <a:tc gridSpan="5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图书数据</a:t>
                      </a:r>
                    </a:p>
                  </a:txBody>
                  <a:tcPr anchor="ctr">
                    <a:solidFill>
                      <a:srgbClr val="B5A15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数字人数据</a:t>
                      </a:r>
                    </a:p>
                  </a:txBody>
                  <a:tcPr anchor="ctr">
                    <a:solidFill>
                      <a:srgbClr val="B5A15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38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图书分类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发行时间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发行量（册）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扫码量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（人次）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订单数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（单）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访问人数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读者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触达率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会话次数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童书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月至今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千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</a:t>
                      </a: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千</a:t>
                      </a: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endParaRPr lang="zh-CN" altLang="en-US" sz="900" b="1" dirty="0">
                        <a:solidFill>
                          <a:srgbClr val="A68D6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千</a:t>
                      </a: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endParaRPr lang="zh-CN" altLang="en-US" sz="900" b="1" dirty="0">
                        <a:solidFill>
                          <a:srgbClr val="A68D6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80%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万</a:t>
                      </a: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endParaRPr lang="en-US" altLang="zh-CN" sz="900" b="1" dirty="0">
                        <a:solidFill>
                          <a:srgbClr val="A68D6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3452232" y="7560969"/>
            <a:ext cx="27585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本书发行量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千册，总扫码量为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人次，平均每本书扫码量为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34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人次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，图书策划方案中针对读者需求提供的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高匹配度资源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是读者高扫码率、高订单数的核心原因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，如讲解本书的数字人，能针对本书内容精准答疑， 扫扫识图、小小讲解员、电子绘本等提升互动体验。</a:t>
            </a:r>
          </a:p>
        </p:txBody>
      </p:sp>
      <p:pic>
        <p:nvPicPr>
          <p:cNvPr id="22" name="图片 21" descr="170x240mm整版页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80053" y="2930483"/>
            <a:ext cx="2309547" cy="32611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2627" y="2930482"/>
            <a:ext cx="2280126" cy="326111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79916" y="7623137"/>
            <a:ext cx="1381575" cy="13502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s___oss.5rs.me_oss_upload_image_png_6d47fba0ea834ca694f0fefb49e0c9a3"/>
          <p:cNvPicPr>
            <a:picLocks noChangeAspect="1"/>
          </p:cNvPicPr>
          <p:nvPr/>
        </p:nvPicPr>
        <p:blipFill>
          <a:blip r:embed="rId3"/>
          <a:srcRect l="13989" r="13995"/>
          <a:stretch>
            <a:fillRect/>
          </a:stretch>
        </p:blipFill>
        <p:spPr>
          <a:xfrm>
            <a:off x="0" y="2725420"/>
            <a:ext cx="6861810" cy="717740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34365" y="949325"/>
            <a:ext cx="5328259" cy="1461770"/>
            <a:chOff x="629" y="1096"/>
            <a:chExt cx="8392" cy="2302"/>
          </a:xfrm>
        </p:grpSpPr>
        <p:grpSp>
          <p:nvGrpSpPr>
            <p:cNvPr id="12" name="组合 11"/>
            <p:cNvGrpSpPr/>
            <p:nvPr/>
          </p:nvGrpSpPr>
          <p:grpSpPr>
            <a:xfrm>
              <a:off x="1466" y="1679"/>
              <a:ext cx="7555" cy="1719"/>
              <a:chOff x="1697" y="4435"/>
              <a:chExt cx="7696" cy="1719"/>
            </a:xfrm>
          </p:grpSpPr>
          <p:sp>
            <p:nvSpPr>
              <p:cNvPr id="13" name="Google Shape;87;p2"/>
              <p:cNvSpPr txBox="1"/>
              <p:nvPr/>
            </p:nvSpPr>
            <p:spPr>
              <a:xfrm>
                <a:off x="1697" y="4435"/>
                <a:ext cx="7696" cy="10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defTabSz="914400" rtl="0" eaLnBrk="1" fontAlgn="ctr" latinLnBrk="0" hangingPunct="1">
                  <a:lnSpc>
                    <a:spcPct val="10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 pitchFamily="34" charset="0"/>
                  <a:buNone/>
                  <a:defRPr/>
                </a:pPr>
                <a:r>
                  <a:rPr lang="en-US" altLang="zh-CN" sz="40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AI</a:t>
                </a:r>
                <a:r>
                  <a:rPr lang="zh-CN" altLang="en-US" sz="40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赋能本书亮点介绍</a:t>
                </a:r>
                <a:endParaRPr lang="zh-CN" altLang="en-US" sz="4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Maven Pro SemiBold"/>
                </a:endParaRPr>
              </a:p>
            </p:txBody>
          </p:sp>
          <p:sp>
            <p:nvSpPr>
              <p:cNvPr id="14" name="Google Shape;87;p2"/>
              <p:cNvSpPr txBox="1"/>
              <p:nvPr/>
            </p:nvSpPr>
            <p:spPr>
              <a:xfrm>
                <a:off x="1745" y="5404"/>
                <a:ext cx="6002" cy="7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dist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800" cap="all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Highlights of the AI features applied in this book</a:t>
                </a:r>
              </a:p>
            </p:txBody>
          </p:sp>
        </p:grpSp>
        <p:sp>
          <p:nvSpPr>
            <p:cNvPr id="15" name="同心圆 14"/>
            <p:cNvSpPr/>
            <p:nvPr/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生成摄影相关图片 (2)"/>
          <p:cNvPicPr>
            <a:picLocks noChangeAspect="1"/>
          </p:cNvPicPr>
          <p:nvPr/>
        </p:nvPicPr>
        <p:blipFill>
          <a:blip r:embed="rId4"/>
          <a:srcRect r="8058" b="3829"/>
          <a:stretch>
            <a:fillRect/>
          </a:stretch>
        </p:blipFill>
        <p:spPr>
          <a:xfrm>
            <a:off x="0" y="2725420"/>
            <a:ext cx="6861810" cy="71774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534036" y="2324100"/>
            <a:ext cx="5789930" cy="7188835"/>
          </a:xfrm>
          <a:prstGeom prst="roundRect">
            <a:avLst>
              <a:gd name="adj" fmla="val 9283"/>
            </a:avLst>
          </a:prstGeom>
          <a:solidFill>
            <a:srgbClr val="B29E57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399415" y="578485"/>
            <a:ext cx="6333991" cy="1355090"/>
            <a:chOff x="629" y="1096"/>
            <a:chExt cx="9975" cy="2134"/>
          </a:xfrm>
        </p:grpSpPr>
        <p:sp>
          <p:nvSpPr>
            <p:cNvPr id="14" name="同心圆 13"/>
            <p:cNvSpPr/>
            <p:nvPr>
              <p:custDataLst>
                <p:tags r:id="rId2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Google Shape;87;p2"/>
            <p:cNvSpPr txBox="1"/>
            <p:nvPr>
              <p:custDataLst>
                <p:tags r:id="rId3"/>
              </p:custDataLst>
            </p:nvPr>
          </p:nvSpPr>
          <p:spPr>
            <a:xfrm>
              <a:off x="1012" y="1679"/>
              <a:ext cx="9592" cy="15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R="0" lvl="0" indent="0" algn="l" defTabSz="755650" rtl="0" font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人工拆解</a:t>
              </a:r>
              <a:r>
                <a:rPr lang="en-US" altLang="zh-CN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+BooksGPT</a:t>
              </a: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赋能</a:t>
              </a:r>
              <a:endParaRPr lang="zh-CN" altLang="en-US" sz="32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  <a:p>
              <a:pPr marR="0" lvl="0" indent="0" algn="l" defTabSz="755650" rtl="0" font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2</a:t>
              </a: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小时</a:t>
              </a: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构建本书专属</a:t>
              </a:r>
              <a:r>
                <a:rPr lang="en-US" altLang="zh-CN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AI</a:t>
              </a: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语料数据库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40130" y="8129905"/>
            <a:ext cx="5143500" cy="1153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lvl="0" indent="0" algn="ctr" defTabSz="755650" rtl="0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+mn-ea"/>
              </a:rPr>
              <a:t>深度解析图书结构，提取核心信息</a:t>
            </a:r>
          </a:p>
          <a:p>
            <a:pPr marR="0" lvl="0" indent="0" algn="ctr" defTabSz="755650" rtl="0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+mn-ea"/>
              </a:rPr>
              <a:t>知识回复准确率</a:t>
            </a:r>
            <a:r>
              <a:rPr lang="zh-CN" altLang="en-US" sz="2800" b="1" u="sng" dirty="0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+mn-ea"/>
              </a:rPr>
              <a:t>95%</a:t>
            </a:r>
            <a:r>
              <a:rPr lang="zh-CN" altLang="en-US" sz="28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+mn-ea"/>
              </a:rPr>
              <a:t>以上</a:t>
            </a:r>
          </a:p>
        </p:txBody>
      </p:sp>
      <p:sp>
        <p:nvSpPr>
          <p:cNvPr id="15" name="圆角矩形标注 14"/>
          <p:cNvSpPr/>
          <p:nvPr/>
        </p:nvSpPr>
        <p:spPr>
          <a:xfrm>
            <a:off x="1096645" y="2954655"/>
            <a:ext cx="2583815" cy="515620"/>
          </a:xfrm>
          <a:prstGeom prst="wedgeRoundRectCallout">
            <a:avLst>
              <a:gd name="adj1" fmla="val 23433"/>
              <a:gd name="adj2" fmla="val 75369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 w="12700" cap="flat" cmpd="sng">
            <a:noFill/>
            <a:prstDash val="solid"/>
            <a:round/>
          </a:ln>
          <a:effectLst/>
        </p:spPr>
        <p:txBody>
          <a:bodyPr lIns="127000" tIns="127000" rIns="127000" bIns="127000" rtlCol="0" anchor="ctr">
            <a:noAutofit/>
          </a:bodyPr>
          <a:lstStyle/>
          <a:p>
            <a:pPr lvl="0" algn="ctr">
              <a:buSzTx/>
              <a:defRPr/>
            </a:pPr>
            <a:r>
              <a:rPr lang="zh-CN" altLang="en-US" sz="1200" b="1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为啥说丹参</a:t>
            </a:r>
            <a:r>
              <a:rPr lang="en-US" altLang="zh-CN" sz="1200" b="1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1200" b="1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一药更比四药强</a:t>
            </a:r>
            <a:r>
              <a:rPr lang="en-US" altLang="zh-CN" sz="1200" b="1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1200" b="1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？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643255" y="492760"/>
            <a:ext cx="1769110" cy="430530"/>
          </a:xfrm>
          <a:prstGeom prst="roundRect">
            <a:avLst>
              <a:gd name="adj" fmla="val 50000"/>
            </a:avLst>
          </a:prstGeom>
        </p:spPr>
        <p:style>
          <a:lnRef idx="0">
            <a:srgbClr val="FFFFFF"/>
          </a:lnRef>
          <a:fillRef idx="1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127000" tIns="127000" rIns="127000" bIns="127000" rtlCol="0" anchor="ctr">
            <a:noAutofit/>
          </a:bodyPr>
          <a:lstStyle/>
          <a:p>
            <a:pPr algn="ctr" defTabSz="755650" fontAlgn="ctr">
              <a:lnSpc>
                <a:spcPct val="100000"/>
              </a:lnSpc>
              <a:buSzTx/>
              <a:buNone/>
            </a:pPr>
            <a:r>
              <a:rPr kumimoji="1"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图书语料库</a:t>
            </a:r>
          </a:p>
        </p:txBody>
      </p:sp>
      <p:sp>
        <p:nvSpPr>
          <p:cNvPr id="17" name="圆角矩形标注 16"/>
          <p:cNvSpPr/>
          <p:nvPr/>
        </p:nvSpPr>
        <p:spPr>
          <a:xfrm>
            <a:off x="577850" y="4124325"/>
            <a:ext cx="2120900" cy="518160"/>
          </a:xfrm>
          <a:prstGeom prst="wedgeRoundRectCallout">
            <a:avLst>
              <a:gd name="adj1" fmla="val -20039"/>
              <a:gd name="adj2" fmla="val 73641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 w="12700" cap="flat" cmpd="sng">
            <a:noFill/>
            <a:prstDash val="solid"/>
            <a:round/>
          </a:ln>
          <a:effectLst/>
        </p:spPr>
        <p:txBody>
          <a:bodyPr lIns="127000" tIns="127000" rIns="127000" bIns="127000" rtlCol="0" anchor="ctr">
            <a:noAutofit/>
          </a:bodyPr>
          <a:lstStyle/>
          <a:p>
            <a:pPr lvl="0" algn="ctr">
              <a:buSzTx/>
              <a:defRPr/>
            </a:pPr>
            <a:r>
              <a:rPr lang="zh-CN" altLang="en-US" sz="1200" b="1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让苦胆变甜的小妙招是啥？</a:t>
            </a:r>
          </a:p>
        </p:txBody>
      </p:sp>
      <p:sp>
        <p:nvSpPr>
          <p:cNvPr id="24" name="圆角矩形标注 23"/>
          <p:cNvSpPr/>
          <p:nvPr/>
        </p:nvSpPr>
        <p:spPr>
          <a:xfrm>
            <a:off x="3368527" y="7098030"/>
            <a:ext cx="2847340" cy="594360"/>
          </a:xfrm>
          <a:prstGeom prst="wedgeRoundRectCallout">
            <a:avLst>
              <a:gd name="adj1" fmla="val -34112"/>
              <a:gd name="adj2" fmla="val -97970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 w="12700" cap="flat" cmpd="sng">
            <a:noFill/>
            <a:prstDash val="solid"/>
            <a:round/>
          </a:ln>
          <a:effectLst/>
        </p:spPr>
        <p:txBody>
          <a:bodyPr lIns="127000" tIns="127000" rIns="127000" bIns="127000" rtlCol="0" anchor="ctr">
            <a:noAutofit/>
          </a:bodyPr>
          <a:lstStyle/>
          <a:p>
            <a:pPr lvl="0" algn="ctr">
              <a:buSzTx/>
              <a:defRPr/>
            </a:pPr>
            <a:r>
              <a:rPr lang="zh-CN" altLang="en-US" sz="1200" b="1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传说中的</a:t>
            </a:r>
            <a:r>
              <a:rPr lang="en-US" altLang="zh-CN" sz="1200" b="1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1200" b="1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长生不老药</a:t>
            </a:r>
            <a:r>
              <a:rPr lang="en-US" altLang="zh-CN" sz="1200" b="1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1200" b="1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真的存在吗？</a:t>
            </a:r>
          </a:p>
        </p:txBody>
      </p:sp>
      <p:pic>
        <p:nvPicPr>
          <p:cNvPr id="5" name="图片 4" descr="2(1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1490" y="3682365"/>
            <a:ext cx="2978150" cy="2978150"/>
          </a:xfrm>
          <a:prstGeom prst="rect">
            <a:avLst/>
          </a:prstGeom>
          <a:effectLst>
            <a:outerShdw blurRad="2667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25" name="圆角矩形标注 24"/>
          <p:cNvSpPr/>
          <p:nvPr/>
        </p:nvSpPr>
        <p:spPr>
          <a:xfrm>
            <a:off x="3859530" y="3340735"/>
            <a:ext cx="2324100" cy="518160"/>
          </a:xfrm>
          <a:prstGeom prst="wedgeRoundRectCallout">
            <a:avLst>
              <a:gd name="adj1" fmla="val -20039"/>
              <a:gd name="adj2" fmla="val 73641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 w="12700" cap="flat" cmpd="sng">
            <a:noFill/>
            <a:prstDash val="solid"/>
            <a:round/>
          </a:ln>
          <a:effectLst/>
        </p:spPr>
        <p:txBody>
          <a:bodyPr lIns="127000" tIns="127000" rIns="127000" bIns="127000" rtlCol="0" anchor="ctr">
            <a:noAutofit/>
          </a:bodyPr>
          <a:lstStyle/>
          <a:p>
            <a:pPr lvl="0" algn="ctr">
              <a:buSzTx/>
              <a:defRPr/>
            </a:pPr>
            <a:r>
              <a:rPr lang="zh-CN" altLang="en-US" sz="1200" b="1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张仲景为何偏爱大枣？</a:t>
            </a:r>
          </a:p>
        </p:txBody>
      </p:sp>
      <p:sp>
        <p:nvSpPr>
          <p:cNvPr id="23" name="圆角矩形标注 22"/>
          <p:cNvSpPr/>
          <p:nvPr/>
        </p:nvSpPr>
        <p:spPr>
          <a:xfrm>
            <a:off x="865505" y="6710680"/>
            <a:ext cx="2444115" cy="594360"/>
          </a:xfrm>
          <a:prstGeom prst="wedgeRoundRectCallout">
            <a:avLst>
              <a:gd name="adj1" fmla="val 29578"/>
              <a:gd name="adj2" fmla="val -93910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 w="12700" cap="flat" cmpd="sng">
            <a:noFill/>
            <a:prstDash val="solid"/>
            <a:round/>
          </a:ln>
          <a:effectLst/>
        </p:spPr>
        <p:txBody>
          <a:bodyPr lIns="127000" tIns="127000" rIns="127000" bIns="127000" rtlCol="0" anchor="ctr">
            <a:noAutofit/>
          </a:bodyPr>
          <a:lstStyle/>
          <a:p>
            <a:pPr lvl="0" algn="ctr">
              <a:buSzTx/>
              <a:defRPr/>
            </a:pPr>
            <a:r>
              <a:rPr lang="zh-CN" altLang="en-US" sz="1200" b="1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古人的天然</a:t>
            </a:r>
            <a:r>
              <a:rPr lang="en-US" altLang="zh-CN" sz="1200" b="1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1200" b="1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口香糖</a:t>
            </a:r>
            <a:r>
              <a:rPr lang="en-US" altLang="zh-CN" sz="1200" b="1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1200" b="1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是什么？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4137660" y="5745480"/>
            <a:ext cx="1966595" cy="594360"/>
          </a:xfrm>
          <a:prstGeom prst="wedgeRoundRectCallout">
            <a:avLst>
              <a:gd name="adj1" fmla="val -61379"/>
              <a:gd name="adj2" fmla="val 6623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 w="12700" cap="flat" cmpd="sng">
            <a:noFill/>
            <a:prstDash val="solid"/>
            <a:round/>
          </a:ln>
          <a:effectLst/>
        </p:spPr>
        <p:txBody>
          <a:bodyPr lIns="127000" tIns="127000" rIns="127000" bIns="127000" rtlCol="0" anchor="ctr">
            <a:noAutofit/>
          </a:bodyPr>
          <a:lstStyle/>
          <a:p>
            <a:pPr lvl="0" algn="ctr">
              <a:buSzTx/>
              <a:defRPr/>
            </a:pPr>
            <a:r>
              <a:rPr lang="zh-CN" sz="1200" b="1">
                <a:solidFill>
                  <a:srgbClr val="4B8A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陈皮是越陈越香吗？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90ce8deb-9834-48f4-8664-0d92c7ef714a"/>
  <p:tag name="COMMONDATA" val="eyJoZGlkIjoiYTc3NzVlYjU2NzIwNWFiOTAxOTUyYTEzNDMzNjJmMW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585.1,&quot;left&quot;:69.4,&quot;top&quot;:164.45,&quot;width&quot;:389.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585.1,&quot;left&quot;:69.4,&quot;top&quot;:164.45,&quot;width&quot;:389.1}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585.1,&quot;left&quot;:69.4,&quot;top&quot;:164.45,&quot;width&quot;:389.1}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85.1,&quot;left&quot;:69.4,&quot;top&quot;:164.45,&quot;width&quot;:389.1}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85.1,&quot;left&quot;:69.4,&quot;top&quot;:164.45,&quot;width&quot;:389.1}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85.1,&quot;left&quot;:69.4,&quot;top&quot;:164.45,&quot;width&quot;:389.1}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585.1,&quot;left&quot;:69.4,&quot;top&quot;:164.45,&quot;width&quot;:389.1}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585.1,&quot;left&quot;:69.4,&quot;top&quot;:164.45,&quot;width&quot;:389.1}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585.1,&quot;left&quot;:69.4,&quot;top&quot;:164.45,&quot;width&quot;:389.1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85.1,&quot;left&quot;:69.4,&quot;top&quot;:164.45,&quot;width&quot;:389.1}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85.1,&quot;left&quot;:69.4,&quot;top&quot;:164.45,&quot;width&quot;:389.1}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85.1,&quot;left&quot;:69.4,&quot;top&quot;:164.45,&quot;width&quot;:389.1}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22d6c7a-7562-4302-a2e3-35332c4ec625}"/>
  <p:tag name="TABLE_ENDDRAG_ORIGIN_RECT" val="503*570"/>
  <p:tag name="TABLE_ENDDRAG_RECT" val="18*154*503*570"/>
  <p:tag name="KSO_WM_BEAUTIFY_FLAG" val="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2a3363c-1fd5-4e11-8559-3fb3dda38207}"/>
  <p:tag name="TABLE_ENDDRAG_ORIGIN_RECT" val="487*477"/>
  <p:tag name="TABLE_ENDDRAG_RECT" val="20*174*487*477"/>
  <p:tag name="KSO_WM_BEAUTIFY_FLAG" val="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391*133"/>
  <p:tag name="TABLE_ENDDRAG_RECT" val="75*461*391*13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391*133"/>
  <p:tag name="TABLE_ENDDRAG_RECT" val="75*461*391*13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4.640157480315,&quot;left&quot;:313.3281102362205,&quot;top&quot;:133.00559055118111,&quot;width&quot;:630.2976377952755}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4.640157480315,&quot;left&quot;:313.3281102362205,&quot;top&quot;:133.00559055118111,&quot;width&quot;:630.2976377952755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4.640157480315,&quot;left&quot;:313.3281102362205,&quot;top&quot;:133.00559055118111,&quot;width&quot;:630.2976377952755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4.640157480315,&quot;left&quot;:313.3281102362205,&quot;top&quot;:133.00559055118111,&quot;width&quot;:630.297637795275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PICID" val="{aff0c65d-03f4-4e6e-bfbb-259a583b23cc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4.640157480315,&quot;left&quot;:313.3281102362205,&quot;top&quot;:133.00559055118111,&quot;width&quot;:630.2976377952755}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4.640157480315,&quot;left&quot;:313.3281102362205,&quot;top&quot;:133.00559055118111,&quot;width&quot;:630.2976377952755}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4083</Words>
  <Application>Microsoft Office PowerPoint</Application>
  <PresentationFormat>自定义</PresentationFormat>
  <Paragraphs>477</Paragraphs>
  <Slides>30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Microsoft YaHei Bold</vt:lpstr>
      <vt:lpstr>Microsoft YaHei Regular</vt:lpstr>
      <vt:lpstr>Microsoft YaHei Semibold</vt:lpstr>
      <vt:lpstr>等线</vt:lpstr>
      <vt:lpstr>等线 Light</vt:lpstr>
      <vt:lpstr>黑体</vt:lpstr>
      <vt:lpstr>微软雅黑</vt:lpstr>
      <vt:lpstr>Arial</vt:lpstr>
      <vt:lpstr>Wingdings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林垂镇</cp:lastModifiedBy>
  <cp:revision>979</cp:revision>
  <dcterms:created xsi:type="dcterms:W3CDTF">2025-01-10T10:25:00Z</dcterms:created>
  <dcterms:modified xsi:type="dcterms:W3CDTF">2025-02-13T02:45:12Z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140A37ADE1B54DCEB672E088D3DA05C2_13</vt:lpwstr>
  </property>
  <property fmtid="{D5CDD505-2E9C-101B-9397-08002B2CF9AE}" pid="3" name="KSOProductBuildVer">
    <vt:lpwstr>2052-12.1.0.19770</vt:lpwstr>
  </property>
</Properties>
</file>