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ppt/tags/tag41.xml" ContentType="application/vnd.openxmlformats-officedocument.presentationml.tags+xml"/>
  <Override PartName="/ppt/notesSlides/notesSlide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52.xml" ContentType="application/vnd.openxmlformats-officedocument.presentationml.tags+xml"/>
  <Override PartName="/ppt/notesSlides/notesSlide7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8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1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3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4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3" r:id="rId2"/>
  </p:sldMasterIdLst>
  <p:notesMasterIdLst>
    <p:notesMasterId r:id="rId30"/>
  </p:notesMasterIdLst>
  <p:handoutMasterIdLst>
    <p:handoutMasterId r:id="rId31"/>
  </p:handoutMasterIdLst>
  <p:sldIdLst>
    <p:sldId id="1265" r:id="rId3"/>
    <p:sldId id="1286" r:id="rId4"/>
    <p:sldId id="330" r:id="rId5"/>
    <p:sldId id="968" r:id="rId6"/>
    <p:sldId id="1028" r:id="rId7"/>
    <p:sldId id="1543" r:id="rId8"/>
    <p:sldId id="1544" r:id="rId9"/>
    <p:sldId id="1363" r:id="rId10"/>
    <p:sldId id="1364" r:id="rId11"/>
    <p:sldId id="1453" r:id="rId12"/>
    <p:sldId id="1469" r:id="rId13"/>
    <p:sldId id="1417" r:id="rId14"/>
    <p:sldId id="1455" r:id="rId15"/>
    <p:sldId id="1502" r:id="rId16"/>
    <p:sldId id="1459" r:id="rId17"/>
    <p:sldId id="1460" r:id="rId18"/>
    <p:sldId id="1503" r:id="rId19"/>
    <p:sldId id="1461" r:id="rId20"/>
    <p:sldId id="1386" r:id="rId21"/>
    <p:sldId id="1565" r:id="rId22"/>
    <p:sldId id="1566" r:id="rId23"/>
    <p:sldId id="1567" r:id="rId24"/>
    <p:sldId id="1317" r:id="rId25"/>
    <p:sldId id="1465" r:id="rId26"/>
    <p:sldId id="1496" r:id="rId27"/>
    <p:sldId id="1253" r:id="rId28"/>
    <p:sldId id="1254" r:id="rId29"/>
  </p:sldIdLst>
  <p:sldSz cx="6858000" cy="9902825"/>
  <p:notesSz cx="6858000" cy="9144000"/>
  <p:custDataLst>
    <p:tags r:id="rId3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849" userDrawn="1">
          <p15:clr>
            <a:srgbClr val="A4A3A4"/>
          </p15:clr>
        </p15:guide>
        <p15:guide id="2" pos="2147" userDrawn="1">
          <p15:clr>
            <a:srgbClr val="A4A3A4"/>
          </p15:clr>
        </p15:guide>
        <p15:guide id="3" pos="4016" userDrawn="1">
          <p15:clr>
            <a:srgbClr val="A4A3A4"/>
          </p15:clr>
        </p15:guide>
        <p15:guide id="6" orient="horz" pos="4806" userDrawn="1">
          <p15:clr>
            <a:srgbClr val="A4A3A4"/>
          </p15:clr>
        </p15:guide>
        <p15:guide id="7" pos="2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ngzhenxuan" initials="yzx" lastIdx="1" clrIdx="0"/>
  <p:cmAuthor id="7" name="HP" initials="H" lastIdx="7" clrIdx="6"/>
  <p:cmAuthor id="1" name="zhangxiaomeng" initials="z" lastIdx="1" clrIdx="0"/>
  <p:cmAuthor id="8" name="zhangbaihong" initials="z" lastIdx="11" clrIdx="7"/>
  <p:cmAuthor id="2" name="SCJT210308" initials="S" lastIdx="1" clrIdx="1"/>
  <p:cmAuthor id="3" name="SCJT0412" initials="S" lastIdx="1" clrIdx="2"/>
  <p:cmAuthor id="4" name="SCJT" initials="S" lastIdx="1" clrIdx="3"/>
  <p:cmAuthor id="5" name="荆虎" initials="荆虎" lastIdx="1" clrIdx="4"/>
  <p:cmAuthor id="406833845" name="鲁迅说得对" initials="鲁" lastIdx="5" clrIdx="9"/>
  <p:cmAuthor id="6" name="sunyouting" initials="s" lastIdx="1" clrIdx="5"/>
  <p:cmAuthor id="696590299" name="刘天阳" initials="刘" lastIdx="1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BA7C"/>
    <a:srgbClr val="ED7D31"/>
    <a:srgbClr val="A68D67"/>
    <a:srgbClr val="B5A15C"/>
    <a:srgbClr val="F5F1E5"/>
    <a:srgbClr val="58452E"/>
    <a:srgbClr val="8A6D47"/>
    <a:srgbClr val="B6A35E"/>
    <a:srgbClr val="B29E57"/>
    <a:srgbClr val="FAF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75"/>
    <p:restoredTop sz="94553" autoAdjust="0"/>
  </p:normalViewPr>
  <p:slideViewPr>
    <p:cSldViewPr snapToGrid="0" showGuides="1">
      <p:cViewPr varScale="1">
        <p:scale>
          <a:sx n="59" d="100"/>
          <a:sy n="59" d="100"/>
        </p:scale>
        <p:origin x="2217" y="54"/>
      </p:cViewPr>
      <p:guideLst>
        <p:guide orient="horz" pos="2849"/>
        <p:guide pos="2147"/>
        <p:guide pos="4016"/>
        <p:guide orient="horz" pos="4806"/>
        <p:guide pos="2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807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2088" y="685800"/>
            <a:ext cx="237449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indent="0" algn="just" fontAlgn="ctr">
              <a:lnSpc>
                <a:spcPts val="3900"/>
              </a:lnSpc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3" userDrawn="1">
  <p:cSld name="Placeholder 0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42225" y="878518"/>
            <a:ext cx="6170175" cy="101887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42225" y="2152110"/>
            <a:ext cx="6170175" cy="6872197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344250" y="9117877"/>
            <a:ext cx="1518750" cy="45745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315250" y="9117877"/>
            <a:ext cx="2227500" cy="45745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993650" y="9117877"/>
            <a:ext cx="1518750" cy="45745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44444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46000"/>
          </a:blip>
          <a:stretch>
            <a:fillRect/>
          </a:stretch>
        </p:blipFill>
        <p:spPr>
          <a:xfrm>
            <a:off x="0" y="1270"/>
            <a:ext cx="6858000" cy="9902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3" userDrawn="1">
  <p:cSld name="Placeholder 0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laceholder 02" userDrawn="1">
  <p:cSld name="Placeholder 02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58.xml"/><Relationship Id="rId7" Type="http://schemas.openxmlformats.org/officeDocument/2006/relationships/image" Target="../media/image17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62.xml"/><Relationship Id="rId7" Type="http://schemas.openxmlformats.org/officeDocument/2006/relationships/image" Target="../media/image17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66.xml"/><Relationship Id="rId7" Type="http://schemas.openxmlformats.org/officeDocument/2006/relationships/image" Target="../media/image17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70.xml"/><Relationship Id="rId7" Type="http://schemas.openxmlformats.org/officeDocument/2006/relationships/image" Target="../media/image17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74.xml"/><Relationship Id="rId7" Type="http://schemas.openxmlformats.org/officeDocument/2006/relationships/image" Target="../media/image26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image" Target="../media/image29.png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image" Target="../media/image28.png"/><Relationship Id="rId2" Type="http://schemas.openxmlformats.org/officeDocument/2006/relationships/tags" Target="../tags/tag78.xml"/><Relationship Id="rId16" Type="http://schemas.openxmlformats.org/officeDocument/2006/relationships/image" Target="../media/image3.png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webp"/><Relationship Id="rId3" Type="http://schemas.openxmlformats.org/officeDocument/2006/relationships/tags" Target="../tags/tag92.xml"/><Relationship Id="rId7" Type="http://schemas.openxmlformats.org/officeDocument/2006/relationships/image" Target="../media/image30.webp"/><Relationship Id="rId12" Type="http://schemas.openxmlformats.org/officeDocument/2006/relationships/image" Target="../media/image35.webp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28.png"/><Relationship Id="rId11" Type="http://schemas.openxmlformats.org/officeDocument/2006/relationships/image" Target="../media/image34.webp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33.webp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2.web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95.xml"/><Relationship Id="rId7" Type="http://schemas.openxmlformats.org/officeDocument/2006/relationships/image" Target="../media/image38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4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9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110.xml"/><Relationship Id="rId7" Type="http://schemas.openxmlformats.org/officeDocument/2006/relationships/image" Target="../media/image48.png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15.xml"/><Relationship Id="rId7" Type="http://schemas.openxmlformats.org/officeDocument/2006/relationships/image" Target="../media/image51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9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image" Target="../media/image54.jpeg"/><Relationship Id="rId10" Type="http://schemas.openxmlformats.org/officeDocument/2006/relationships/tags" Target="../tags/tag140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../media/image3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32.xml"/><Relationship Id="rId16" Type="http://schemas.openxmlformats.org/officeDocument/2006/relationships/image" Target="../media/image7.png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15" Type="http://schemas.openxmlformats.org/officeDocument/2006/relationships/image" Target="../media/image6.png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10" Type="http://schemas.openxmlformats.org/officeDocument/2006/relationships/image" Target="../media/image11.png"/><Relationship Id="rId4" Type="http://schemas.openxmlformats.org/officeDocument/2006/relationships/tags" Target="../tags/tag45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49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10" Type="http://schemas.openxmlformats.org/officeDocument/2006/relationships/image" Target="../media/image14.png"/><Relationship Id="rId4" Type="http://schemas.openxmlformats.org/officeDocument/2006/relationships/tags" Target="../tags/tag50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4;p2"/>
          <p:cNvSpPr txBox="1"/>
          <p:nvPr/>
        </p:nvSpPr>
        <p:spPr>
          <a:xfrm>
            <a:off x="1694944" y="4904158"/>
            <a:ext cx="3529039" cy="21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《</a:t>
            </a:r>
            <a:r>
              <a:rPr kumimoji="1" lang="zh-CN" altLang="en-US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南宁文物</a:t>
            </a:r>
            <a:r>
              <a:rPr kumimoji="1" lang="en-US" altLang="zh-CN" sz="915" spc="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ource Han Sans SC Bold" panose="020F0502020204030204" charset="-122"/>
                <a:sym typeface="+mn-ea"/>
              </a:rPr>
              <a:t>》</a:t>
            </a:r>
            <a:endParaRPr kumimoji="1" lang="zh-CN" altLang="en-US" sz="915" spc="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Source Han Sans SC Bold" panose="020F0502020204030204" charset="-122"/>
              <a:sym typeface="+mn-ea"/>
            </a:endParaRPr>
          </a:p>
        </p:txBody>
      </p:sp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902190"/>
          </a:xfrm>
          <a:prstGeom prst="rect">
            <a:avLst/>
          </a:prstGeom>
        </p:spPr>
      </p:pic>
      <p:sp>
        <p:nvSpPr>
          <p:cNvPr id="4" name="Google Shape;86;p2"/>
          <p:cNvSpPr/>
          <p:nvPr/>
        </p:nvSpPr>
        <p:spPr>
          <a:xfrm>
            <a:off x="370205" y="3973830"/>
            <a:ext cx="6069330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defTabSz="457200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5845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《长江作业本同步练习册》系列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3355" y="3276600"/>
            <a:ext cx="2114550" cy="4705985"/>
          </a:xfrm>
          <a:prstGeom prst="rect">
            <a:avLst/>
          </a:prstGeom>
        </p:spPr>
      </p:pic>
      <p:pic>
        <p:nvPicPr>
          <p:cNvPr id="3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095" y="3183890"/>
            <a:ext cx="2419985" cy="485965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580366" cy="1477645"/>
            <a:chOff x="629" y="1096"/>
            <a:chExt cx="10363" cy="2327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980" cy="1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动态调整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定制训练专属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数字人</a:t>
              </a:r>
              <a:endParaRPr lang="en-US" altLang="zh-CN" sz="36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8904605"/>
            <a:ext cx="5767705" cy="77978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88645" y="8958580"/>
            <a:ext cx="5882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鄂教小慧懂你所需，个性化伴学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8820" y="5470525"/>
            <a:ext cx="3127375" cy="333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eaLnBrk="1" fontAlgn="auto" latinLnBrk="0" hangingPunct="1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本书专属形象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en-US" altLang="zh-CN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鄂教小慧</a:t>
            </a:r>
            <a:r>
              <a:rPr lang="en-US" altLang="zh-CN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b="1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带你一起学；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专项训练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K12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学科内容训练数字人，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基于专属人设、个性回复，准确度高；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快速回复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7*24H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在线解答疑问；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主动引导读者提问；</a:t>
            </a:r>
          </a:p>
          <a:p>
            <a:pPr marL="0" indent="0" eaLnBrk="1" fontAlgn="auto" latinLnBrk="0" hangingPunct="1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归纳对应年级学科知识要点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一书一模型</a:t>
            </a:r>
            <a:endParaRPr kumimoji="1" lang="zh-CN" altLang="en-US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pic>
        <p:nvPicPr>
          <p:cNvPr id="8" name="图片 7" descr="shuziren-xiaohui-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2465705"/>
            <a:ext cx="1659255" cy="31464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63650" y="5328285"/>
            <a:ext cx="15525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8400" y="3175635"/>
            <a:ext cx="1891665" cy="4210050"/>
          </a:xfrm>
          <a:prstGeom prst="rect">
            <a:avLst/>
          </a:prstGeom>
        </p:spPr>
      </p:pic>
      <p:pic>
        <p:nvPicPr>
          <p:cNvPr id="8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85" y="3096895"/>
            <a:ext cx="2183130" cy="438213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6375" y="3168015"/>
            <a:ext cx="1891665" cy="4209415"/>
          </a:xfrm>
          <a:prstGeom prst="rect">
            <a:avLst/>
          </a:prstGeom>
        </p:spPr>
      </p:pic>
      <p:pic>
        <p:nvPicPr>
          <p:cNvPr id="3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3096895"/>
            <a:ext cx="2182495" cy="438213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580366" cy="1477645"/>
            <a:chOff x="629" y="1096"/>
            <a:chExt cx="10363" cy="2327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012" y="1679"/>
              <a:ext cx="9980" cy="1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学习有疑惑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对话提问为你随时解惑</a:t>
              </a:r>
              <a:r>
                <a:rPr lang="en-US" alt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8128635"/>
            <a:ext cx="5767705" cy="1555750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28320" y="8232140"/>
            <a:ext cx="5882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专有学科讲师，解读单元知识点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交互式检索</a:t>
            </a:r>
            <a:endParaRPr kumimoji="1" lang="zh-CN" altLang="en-US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0285" y="8702040"/>
            <a:ext cx="49542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基于不同科目的单元学习需求</a:t>
            </a: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提供专业且细致的解答</a:t>
            </a: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帮助学生突破学习难点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0320" y="2781300"/>
            <a:ext cx="2146935" cy="4780280"/>
          </a:xfrm>
          <a:prstGeom prst="rect">
            <a:avLst/>
          </a:prstGeom>
        </p:spPr>
      </p:pic>
      <p:pic>
        <p:nvPicPr>
          <p:cNvPr id="21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490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0140" y="2770505"/>
            <a:ext cx="2122805" cy="4725035"/>
          </a:xfrm>
          <a:prstGeom prst="rect">
            <a:avLst/>
          </a:prstGeom>
        </p:spPr>
      </p:pic>
      <p:pic>
        <p:nvPicPr>
          <p:cNvPr id="2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45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582906" cy="1539240"/>
            <a:chOff x="629" y="1096"/>
            <a:chExt cx="10367" cy="242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9530" cy="1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生成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 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思维导图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本书脉络，一目了然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7802880"/>
            <a:ext cx="5767705" cy="172656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643255" y="8028305"/>
            <a:ext cx="5882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学科知识点系统化，一看就懂</a:t>
            </a: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根据特定学科、结合书内知识生成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AI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知识脉络</a:t>
            </a: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为读者提供专业、丰富、高效的用书体验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43255" y="492760"/>
            <a:ext cx="2207895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图书</a:t>
            </a:r>
            <a:r>
              <a:rPr kumimoji="1"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AI</a:t>
            </a: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资源生成和搜索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l="4730" r="1537"/>
          <a:stretch>
            <a:fillRect/>
          </a:stretch>
        </p:blipFill>
        <p:spPr>
          <a:xfrm>
            <a:off x="3799840" y="2771775"/>
            <a:ext cx="2241550" cy="4679950"/>
          </a:xfrm>
          <a:prstGeom prst="rect">
            <a:avLst/>
          </a:prstGeom>
        </p:spPr>
      </p:pic>
      <p:pic>
        <p:nvPicPr>
          <p:cNvPr id="21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490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4110" y="2771775"/>
            <a:ext cx="2152650" cy="4791075"/>
          </a:xfrm>
          <a:prstGeom prst="rect">
            <a:avLst/>
          </a:prstGeom>
        </p:spPr>
      </p:pic>
      <p:pic>
        <p:nvPicPr>
          <p:cNvPr id="2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45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368281" cy="1539240"/>
            <a:chOff x="629" y="1096"/>
            <a:chExt cx="10029" cy="242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124" y="1679"/>
              <a:ext cx="9534" cy="1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讲题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逐步解答，分析错因与答案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7802880"/>
            <a:ext cx="5767705" cy="172656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643255" y="8060690"/>
            <a:ext cx="588264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答案解析，一拍即得</a:t>
            </a:r>
          </a:p>
          <a:p>
            <a:pPr algn="ctr"/>
            <a:r>
              <a:rPr kumimoji="1" 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这道题考查什么知识？看到题目百思不得其解？</a:t>
            </a:r>
          </a:p>
          <a:p>
            <a:pPr algn="ctr"/>
            <a:r>
              <a:rPr kumimoji="1"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手机拍题目，考点、思路、步骤一目了然！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43255" y="492760"/>
            <a:ext cx="2125980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AIGC内容个性化生成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6752590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950" y="2837815"/>
            <a:ext cx="2115820" cy="4709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3020" y="2834640"/>
            <a:ext cx="2119630" cy="4620895"/>
          </a:xfrm>
          <a:prstGeom prst="rect">
            <a:avLst/>
          </a:prstGeom>
        </p:spPr>
      </p:pic>
      <p:pic>
        <p:nvPicPr>
          <p:cNvPr id="21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490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iphone x苹果手机框png图片素材-XD素材中文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45" y="2686685"/>
            <a:ext cx="2472055" cy="4960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99415" y="578485"/>
            <a:ext cx="6368281" cy="1539240"/>
            <a:chOff x="629" y="1096"/>
            <a:chExt cx="10029" cy="2424"/>
          </a:xfrm>
        </p:grpSpPr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124" y="1679"/>
              <a:ext cx="9534" cy="1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作业批改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——</a:t>
              </a:r>
            </a:p>
            <a:p>
              <a:pPr lvl="0" algn="l">
                <a:buSzTx/>
              </a:pPr>
              <a:r>
                <a:rPr lang="zh-CN" altLang="en-US" sz="36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快速对答案，解放老师、家长</a:t>
              </a:r>
            </a:p>
          </p:txBody>
        </p:sp>
      </p:grpSp>
      <p:sp>
        <p:nvSpPr>
          <p:cNvPr id="19" name="同侧圆角矩形 18"/>
          <p:cNvSpPr/>
          <p:nvPr>
            <p:custDataLst>
              <p:tags r:id="rId2"/>
            </p:custDataLst>
          </p:nvPr>
        </p:nvSpPr>
        <p:spPr>
          <a:xfrm rot="10800000">
            <a:off x="643255" y="7802880"/>
            <a:ext cx="5767705" cy="1726565"/>
          </a:xfrm>
          <a:prstGeom prst="round2SameRect">
            <a:avLst/>
          </a:prstGeom>
          <a:gradFill>
            <a:gsLst>
              <a:gs pos="0">
                <a:srgbClr val="CBBB7E"/>
              </a:gs>
              <a:gs pos="100000">
                <a:srgbClr val="B29E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643255" y="8060690"/>
            <a:ext cx="588264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一键批改，秒知对错</a:t>
            </a:r>
          </a:p>
          <a:p>
            <a:pPr algn="ctr"/>
            <a:r>
              <a:rPr kumimoji="1"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自动批改多种题型，提供即时反馈与详细解析</a:t>
            </a:r>
          </a:p>
          <a:p>
            <a:pPr algn="ctr"/>
            <a:r>
              <a:rPr kumimoji="1"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助力快速纠错，清晰了解学习进展和薄弱环节</a:t>
            </a:r>
          </a:p>
          <a:p>
            <a:pPr algn="ctr"/>
            <a:r>
              <a:rPr kumimoji="1"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实现针对性复习与提升</a:t>
            </a:r>
          </a:p>
          <a:p>
            <a:pPr algn="ctr"/>
            <a:endParaRPr kumimoji="1"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43255" y="492760"/>
            <a:ext cx="2125980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indent="0" algn="ctr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AIGC内容个性化生成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6115802" cy="1244600"/>
            <a:chOff x="629" y="1096"/>
            <a:chExt cx="9632" cy="1960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8795" cy="1280"/>
              <a:chOff x="1697" y="4435"/>
              <a:chExt cx="8959" cy="1280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8959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AI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与编辑</a:t>
                </a: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——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创作赋能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745" y="5404"/>
                <a:ext cx="5730" cy="3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AI and Editing —— Empowering Creativity</a:t>
                </a: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0256" b="13666"/>
          <a:stretch>
            <a:fillRect/>
          </a:stretch>
        </p:blipFill>
        <p:spPr>
          <a:xfrm>
            <a:off x="0" y="2971165"/>
            <a:ext cx="6862445" cy="69316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5" y="1080135"/>
            <a:ext cx="5399405" cy="398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编辑工作室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 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赋能数智出版融合新发展</a:t>
            </a:r>
            <a:endParaRPr lang="en-US" altLang="zh-CN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lvl="0" algn="l">
              <a:buSzTx/>
            </a:pPr>
            <a:r>
              <a:rPr lang="zh-CN" altLang="zh-CN" spc="300" dirty="0">
                <a:sym typeface="+mn-ea"/>
              </a:rPr>
              <a:t>以"AIGC"技术驱动，打造出版业“数字员工”,优化迭代出版业传统人力工作，重塑出版业务流程、重构出版员工体系。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8510" y="2221865"/>
            <a:ext cx="2606040" cy="3324225"/>
            <a:chOff x="1129" y="3499"/>
            <a:chExt cx="4104" cy="5235"/>
          </a:xfrm>
        </p:grpSpPr>
        <p:sp>
          <p:nvSpPr>
            <p:cNvPr id="4" name="圆角矩形 3"/>
            <p:cNvSpPr/>
            <p:nvPr>
              <p:custDataLst>
                <p:tags r:id="rId11"/>
              </p:custDataLst>
            </p:nvPr>
          </p:nvSpPr>
          <p:spPr>
            <a:xfrm>
              <a:off x="1129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同侧圆角矩形 4"/>
            <p:cNvSpPr/>
            <p:nvPr>
              <p:custDataLst>
                <p:tags r:id="rId12"/>
              </p:custDataLst>
            </p:nvPr>
          </p:nvSpPr>
          <p:spPr>
            <a:xfrm rot="10800000">
              <a:off x="1129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3"/>
              </p:custDataLst>
            </p:nvPr>
          </p:nvSpPr>
          <p:spPr>
            <a:xfrm>
              <a:off x="1323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01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策划选题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6"/>
            <a:srcRect l="24067" t="7865" r="21839" b="65621"/>
            <a:stretch>
              <a:fillRect/>
            </a:stretch>
          </p:blipFill>
          <p:spPr>
            <a:xfrm>
              <a:off x="1431" y="4065"/>
              <a:ext cx="880" cy="828"/>
            </a:xfrm>
            <a:prstGeom prst="round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/>
            <a:srcRect l="24659" t="59249" r="21247" b="14237"/>
            <a:stretch>
              <a:fillRect/>
            </a:stretch>
          </p:blipFill>
          <p:spPr>
            <a:xfrm>
              <a:off x="1431" y="5677"/>
              <a:ext cx="881" cy="829"/>
            </a:xfrm>
            <a:prstGeom prst="round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611" y="4206"/>
              <a:ext cx="2430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AI选题情报员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监控和发现各个领域的新选题趋势。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11" y="5758"/>
              <a:ext cx="2429" cy="6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AI选题策划编辑</a:t>
              </a:r>
              <a:br>
                <a:rPr lang="zh-CN" altLang="zh-CN" spc="300" dirty="0">
                  <a:sym typeface="+mn-ea"/>
                </a:rPr>
              </a:br>
              <a:r>
                <a:rPr lang="zh-CN" altLang="zh-CN" spc="300" dirty="0">
                  <a:sym typeface="+mn-ea"/>
                </a:rPr>
                <a:t>提供有价值、有数据支撑的选题策划支持。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03650" y="2221865"/>
            <a:ext cx="2606040" cy="3324225"/>
            <a:chOff x="5893" y="3499"/>
            <a:chExt cx="4104" cy="5235"/>
          </a:xfrm>
        </p:grpSpPr>
        <p:sp>
          <p:nvSpPr>
            <p:cNvPr id="13" name="圆角矩形 12"/>
            <p:cNvSpPr/>
            <p:nvPr>
              <p:custDataLst>
                <p:tags r:id="rId8"/>
              </p:custDataLst>
            </p:nvPr>
          </p:nvSpPr>
          <p:spPr>
            <a:xfrm>
              <a:off x="5893" y="3499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同侧圆角矩形 13"/>
            <p:cNvSpPr/>
            <p:nvPr>
              <p:custDataLst>
                <p:tags r:id="rId9"/>
              </p:custDataLst>
            </p:nvPr>
          </p:nvSpPr>
          <p:spPr>
            <a:xfrm rot="10800000">
              <a:off x="5893" y="7256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6087" y="7423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02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内容创作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23" y="3802"/>
              <a:ext cx="2882" cy="2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AI画师擅长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各类艺术风格插画、照片的设计。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AI作者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擅长各类人文社科儿童读物题材创作。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AI数字创作编辑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更高效、更低成本地创作出多种数字内容形态。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AI译者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多种语言快速互译，支持专业术语库和个人术语库。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7"/>
            <a:srcRect l="25988" t="1717" r="21189" b="80174"/>
            <a:stretch>
              <a:fillRect/>
            </a:stretch>
          </p:blipFill>
          <p:spPr>
            <a:xfrm>
              <a:off x="6087" y="3802"/>
              <a:ext cx="663" cy="651"/>
            </a:xfrm>
            <a:prstGeom prst="round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7"/>
            <a:srcRect l="26705" t="26947" r="20472" b="54944"/>
            <a:stretch>
              <a:fillRect/>
            </a:stretch>
          </p:blipFill>
          <p:spPr>
            <a:xfrm>
              <a:off x="6087" y="4734"/>
              <a:ext cx="663" cy="651"/>
            </a:xfrm>
            <a:prstGeom prst="round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7"/>
            <a:srcRect l="27342" t="53401" r="19835" b="28490"/>
            <a:stretch>
              <a:fillRect/>
            </a:stretch>
          </p:blipFill>
          <p:spPr>
            <a:xfrm>
              <a:off x="6087" y="5567"/>
              <a:ext cx="663" cy="651"/>
            </a:xfrm>
            <a:prstGeom prst="round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7"/>
            <a:srcRect l="23597" t="80996" r="23580" b="895"/>
            <a:stretch>
              <a:fillRect/>
            </a:stretch>
          </p:blipFill>
          <p:spPr>
            <a:xfrm>
              <a:off x="6087" y="6411"/>
              <a:ext cx="663" cy="651"/>
            </a:xfrm>
            <a:prstGeom prst="round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78510" y="6004560"/>
            <a:ext cx="2606040" cy="3324225"/>
            <a:chOff x="1323" y="9456"/>
            <a:chExt cx="4104" cy="5235"/>
          </a:xfrm>
        </p:grpSpPr>
        <p:sp>
          <p:nvSpPr>
            <p:cNvPr id="21" name="圆角矩形 20"/>
            <p:cNvSpPr/>
            <p:nvPr>
              <p:custDataLst>
                <p:tags r:id="rId5"/>
              </p:custDataLst>
            </p:nvPr>
          </p:nvSpPr>
          <p:spPr>
            <a:xfrm>
              <a:off x="1323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同侧圆角矩形 21"/>
            <p:cNvSpPr/>
            <p:nvPr>
              <p:custDataLst>
                <p:tags r:id="rId6"/>
              </p:custDataLst>
            </p:nvPr>
          </p:nvSpPr>
          <p:spPr>
            <a:xfrm rot="10800000">
              <a:off x="1323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7"/>
              </p:custDataLst>
            </p:nvPr>
          </p:nvSpPr>
          <p:spPr>
            <a:xfrm>
              <a:off x="1517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03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审校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23" y="9662"/>
              <a:ext cx="3660" cy="3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检查书稿问题，内容风险知识差错，字词句错误等</a:t>
              </a: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AI内容风险审校编辑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识别意识形态、价值观导向、敏感词、涉政风险词。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AI字词句审校编辑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审校文字、词语、语法、标点符号、数字、量与单位等错误。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AI查重编辑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可以查找书稿中的重复语句，重复语义，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AI多媒体审校编辑检测图片、音频、二维码问题，监控二维码状态。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AI知识性差错审校编辑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zh-CN" altLang="zh-CN" sz="700" spc="300" dirty="0">
                  <a:sym typeface="+mn-ea"/>
                </a:rPr>
                <a:t>识别法律法规、古诗词引用、人名、身份、职位等使用错误。</a:t>
              </a:r>
            </a:p>
            <a:p>
              <a:pPr lvl="0" algn="l">
                <a:lnSpc>
                  <a:spcPct val="100000"/>
                </a:lnSpc>
                <a:buSzTx/>
              </a:pPr>
              <a:r>
                <a:rPr lang="en-US" altLang="zh-CN" sz="900" b="1" spc="300" dirty="0">
                  <a:sym typeface="+mn-ea"/>
                </a:rPr>
                <a:t>·</a:t>
              </a:r>
              <a:r>
                <a:rPr lang="zh-CN" altLang="zh-CN" sz="900" b="1" spc="300" dirty="0">
                  <a:sym typeface="+mn-ea"/>
                </a:rPr>
                <a:t>AI参考文献审校编辑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03650" y="6004560"/>
            <a:ext cx="2606040" cy="3324225"/>
            <a:chOff x="6087" y="9456"/>
            <a:chExt cx="4104" cy="5235"/>
          </a:xfrm>
        </p:grpSpPr>
        <p:sp>
          <p:nvSpPr>
            <p:cNvPr id="24" name="圆角矩形 23"/>
            <p:cNvSpPr/>
            <p:nvPr>
              <p:custDataLst>
                <p:tags r:id="rId2"/>
              </p:custDataLst>
            </p:nvPr>
          </p:nvSpPr>
          <p:spPr>
            <a:xfrm>
              <a:off x="6087" y="9456"/>
              <a:ext cx="4103" cy="4083"/>
            </a:xfrm>
            <a:prstGeom prst="roundRect">
              <a:avLst>
                <a:gd name="adj" fmla="val 9283"/>
              </a:avLst>
            </a:prstGeom>
            <a:solidFill>
              <a:srgbClr val="B29E57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侧圆角矩形 24"/>
            <p:cNvSpPr/>
            <p:nvPr>
              <p:custDataLst>
                <p:tags r:id="rId3"/>
              </p:custDataLst>
            </p:nvPr>
          </p:nvSpPr>
          <p:spPr>
            <a:xfrm rot="10800000">
              <a:off x="6087" y="13213"/>
              <a:ext cx="4105" cy="1478"/>
            </a:xfrm>
            <a:prstGeom prst="round2SameRect">
              <a:avLst/>
            </a:prstGeom>
            <a:gradFill>
              <a:gsLst>
                <a:gs pos="0">
                  <a:srgbClr val="CBBB7E"/>
                </a:gs>
                <a:gs pos="100000">
                  <a:srgbClr val="B29E5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6281" y="13380"/>
              <a:ext cx="3718" cy="11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04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营销发行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192" y="10604"/>
              <a:ext cx="2807" cy="22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rtlCol="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indent="0" algn="dist">
                <a:buNone/>
                <a:defRPr sz="80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</a:defRPr>
              </a:lvl1pPr>
            </a:lstStyle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AI新媒体编辑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创作多渠道新媒体平台营销文案，风格偏向新媒体。</a:t>
              </a: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800" spc="300" dirty="0">
                <a:sym typeface="+mn-ea"/>
              </a:endParaRPr>
            </a:p>
            <a:p>
              <a:pPr lvl="0" algn="l">
                <a:buSzTx/>
              </a:pPr>
              <a:endParaRPr lang="zh-CN" altLang="zh-CN" sz="1000" b="1" spc="300" dirty="0">
                <a:sym typeface="+mn-ea"/>
              </a:endParaRPr>
            </a:p>
            <a:p>
              <a:pPr lvl="0" algn="l">
                <a:buSzTx/>
              </a:pPr>
              <a:r>
                <a:rPr lang="zh-CN" altLang="zh-CN" sz="1000" b="1" spc="300" dirty="0">
                  <a:sym typeface="+mn-ea"/>
                </a:rPr>
                <a:t>AI书评编辑</a:t>
              </a:r>
            </a:p>
            <a:p>
              <a:pPr lvl="0" algn="l">
                <a:buSzTx/>
              </a:pPr>
              <a:r>
                <a:rPr lang="zh-CN" altLang="zh-CN" sz="800" spc="300" dirty="0">
                  <a:sym typeface="+mn-ea"/>
                </a:rPr>
                <a:t>创作各类书评文章，擅长长文档撰写，风格偏向纸质媒体。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8"/>
            <a:srcRect l="23172" t="5608" r="20647" b="65574"/>
            <a:stretch>
              <a:fillRect/>
            </a:stretch>
          </p:blipFill>
          <p:spPr>
            <a:xfrm>
              <a:off x="6330" y="10592"/>
              <a:ext cx="779" cy="762"/>
            </a:xfrm>
            <a:prstGeom prst="round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8"/>
            <a:srcRect l="26417" t="61731" r="17402" b="9451"/>
            <a:stretch>
              <a:fillRect/>
            </a:stretch>
          </p:blipFill>
          <p:spPr>
            <a:xfrm>
              <a:off x="6330" y="11902"/>
              <a:ext cx="779" cy="762"/>
            </a:xfrm>
            <a:prstGeom prst="roundRect">
              <a:avLst/>
            </a:prstGeom>
          </p:spPr>
        </p:pic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8054" y="643890"/>
            <a:ext cx="4951731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画师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可以让您的图书封面、插图做得更好看，更生动一些</a:t>
            </a:r>
            <a:endParaRPr lang="zh-CN" altLang="en-US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>
              <a:buFont typeface="Wingdings" panose="05000000000000000000" charset="0"/>
            </a:pPr>
            <a:r>
              <a:rPr lang="zh-CN" altLang="zh-CN" spc="300" dirty="0">
                <a:sym typeface="+mn-ea"/>
              </a:rPr>
              <a:t>13个场景、共300+种作图风格，替代付费摄影图库、素材网站、中低端插画师</a:t>
            </a:r>
            <a:endParaRPr lang="zh-CN" altLang="zh-CN" spc="3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buFont typeface="Wingdings" panose="05000000000000000000" charset="0"/>
            </a:pPr>
            <a:r>
              <a:rPr lang="zh-CN" altLang="zh-CN" spc="300" dirty="0">
                <a:sym typeface="+mn-ea"/>
              </a:rPr>
              <a:t>自定义风格训练，满足风格个性化需要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81735" y="3149600"/>
            <a:ext cx="617156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书籍封面、插图设计，图书商品摄影图、线稿生图、创意设计</a:t>
            </a:r>
          </a:p>
        </p:txBody>
      </p:sp>
      <p:sp>
        <p:nvSpPr>
          <p:cNvPr id="60" name="圆角矩形 59"/>
          <p:cNvSpPr/>
          <p:nvPr>
            <p:custDataLst>
              <p:tags r:id="rId2"/>
            </p:custDataLst>
          </p:nvPr>
        </p:nvSpPr>
        <p:spPr>
          <a:xfrm>
            <a:off x="958215" y="2172970"/>
            <a:ext cx="494157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2319020"/>
            <a:ext cx="4554855" cy="751205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1735" y="2379980"/>
            <a:ext cx="50920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AI画师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智能创作，匹配图书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K12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标签</a:t>
            </a:r>
          </a:p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产出更懂出版物的封面插图设计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181735" y="8458200"/>
            <a:ext cx="291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图书商品摄影图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无需布景、无需摄影设备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上传封面或随手拍即可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1311910" y="7818755"/>
            <a:ext cx="552450" cy="542925"/>
          </a:xfrm>
          <a:prstGeom prst="roundRect">
            <a:avLst/>
          </a:prstGeom>
        </p:spPr>
      </p:pic>
      <p:sp>
        <p:nvSpPr>
          <p:cNvPr id="46" name="TextBox 7"/>
          <p:cNvSpPr txBox="1"/>
          <p:nvPr/>
        </p:nvSpPr>
        <p:spPr>
          <a:xfrm>
            <a:off x="1107440" y="5127625"/>
            <a:ext cx="2915920" cy="514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K12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设计素材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根据学科特点生成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rcRect l="25988" t="1717" r="21189" b="80174"/>
          <a:stretch>
            <a:fillRect/>
          </a:stretch>
        </p:blipFill>
        <p:spPr>
          <a:xfrm>
            <a:off x="1181735" y="4479925"/>
            <a:ext cx="552450" cy="542925"/>
          </a:xfrm>
          <a:prstGeom prst="round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519680" y="7312025"/>
            <a:ext cx="327596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520315" y="9149080"/>
            <a:ext cx="3275330" cy="240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创作于</a:t>
            </a:r>
            <a:r>
              <a:rPr lang="en-US" altLang="zh-CN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画师</a:t>
            </a:r>
          </a:p>
        </p:txBody>
      </p:sp>
      <p:pic>
        <p:nvPicPr>
          <p:cNvPr id="4" name="图片 3"/>
          <p:cNvPicPr/>
          <p:nvPr/>
        </p:nvPicPr>
        <p:blipFill>
          <a:blip r:embed="rId7"/>
          <a:srcRect l="21907" t="21083" r="20250" b="19602"/>
          <a:stretch>
            <a:fillRect/>
          </a:stretch>
        </p:blipFill>
        <p:spPr>
          <a:xfrm>
            <a:off x="2644140" y="7533005"/>
            <a:ext cx="1628140" cy="1650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2280" y="7513955"/>
            <a:ext cx="1421130" cy="168592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9"/>
          <a:stretch>
            <a:fillRect/>
          </a:stretch>
        </p:blipFill>
        <p:spPr>
          <a:xfrm>
            <a:off x="2611120" y="3686175"/>
            <a:ext cx="1805940" cy="183261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10"/>
          <a:stretch>
            <a:fillRect/>
          </a:stretch>
        </p:blipFill>
        <p:spPr>
          <a:xfrm>
            <a:off x="4616450" y="6042025"/>
            <a:ext cx="1229360" cy="112204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11"/>
          <a:stretch>
            <a:fillRect/>
          </a:stretch>
        </p:blipFill>
        <p:spPr>
          <a:xfrm>
            <a:off x="4616450" y="4940935"/>
            <a:ext cx="1229995" cy="110109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12"/>
          <a:stretch>
            <a:fillRect/>
          </a:stretch>
        </p:blipFill>
        <p:spPr>
          <a:xfrm>
            <a:off x="2611120" y="5553710"/>
            <a:ext cx="1805305" cy="161099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3"/>
          <a:stretch>
            <a:fillRect/>
          </a:stretch>
        </p:blipFill>
        <p:spPr>
          <a:xfrm>
            <a:off x="4616450" y="3692525"/>
            <a:ext cx="1230630" cy="12490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958215" y="1844040"/>
            <a:ext cx="4941570" cy="753681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48055" y="643890"/>
            <a:ext cx="5387613" cy="8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作者</a:t>
            </a:r>
            <a:r>
              <a:rPr lang="en-US" altLang="zh-CN" sz="24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您可以选择创作场景：</a:t>
            </a:r>
          </a:p>
          <a:p>
            <a:pPr lvl="0" algn="l"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写短篇、写整本书、稿件润色、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出题</a:t>
            </a:r>
            <a:endParaRPr lang="zh-CN" altLang="en-US" sz="2400" b="1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108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PingFang TC Semibold" panose="020B0400000000000000" charset="-120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055" y="1545590"/>
            <a:ext cx="539940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 eaLnBrk="1" fontAlgn="auto" latinLnBrk="0" hangingPunct="1">
              <a:buFont typeface="Wingdings" panose="05000000000000000000" charset="0"/>
            </a:pPr>
            <a:r>
              <a:rPr lang="zh-CN" altLang="en-US" b="1" spc="150" dirty="0">
                <a:sym typeface="+mn-ea"/>
              </a:rPr>
              <a:t>创作内容、撰写提纲、准备素材、润色文字、优化逻辑</a:t>
            </a:r>
          </a:p>
        </p:txBody>
      </p:sp>
      <p:sp>
        <p:nvSpPr>
          <p:cNvPr id="46" name="TextBox 7"/>
          <p:cNvSpPr txBox="1"/>
          <p:nvPr/>
        </p:nvSpPr>
        <p:spPr>
          <a:xfrm>
            <a:off x="1021080" y="8592185"/>
            <a:ext cx="2915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中小学文科类教辅出题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紧跟时事热点、难易程度自选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Google Shape;148;p5"/>
          <p:cNvSpPr/>
          <p:nvPr>
            <p:custDataLst>
              <p:tags r:id="rId3"/>
            </p:custDataLst>
          </p:nvPr>
        </p:nvSpPr>
        <p:spPr>
          <a:xfrm>
            <a:off x="1138555" y="1970405"/>
            <a:ext cx="4554855" cy="589280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Microsoft YaHei Regular" panose="020B0702040204020203" charset="-122"/>
              <a:ea typeface="Microsoft YaHei Regular" panose="020B0702040204020203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7440" y="1975485"/>
            <a:ext cx="4688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K12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图书内容，选择出题方式、难易程度，提高创作效率</a:t>
            </a:r>
          </a:p>
        </p:txBody>
      </p:sp>
      <p:pic>
        <p:nvPicPr>
          <p:cNvPr id="2097165" name="Picture 8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335" y="7929880"/>
            <a:ext cx="1328420" cy="120904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444625" y="4880610"/>
            <a:ext cx="3849370" cy="2309495"/>
            <a:chOff x="2040" y="4160"/>
            <a:chExt cx="6452" cy="398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rcRect r="22245"/>
            <a:stretch>
              <a:fillRect/>
            </a:stretch>
          </p:blipFill>
          <p:spPr>
            <a:xfrm>
              <a:off x="2040" y="4160"/>
              <a:ext cx="2879" cy="398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/>
            <a:srcRect r="16288" b="34020"/>
            <a:stretch>
              <a:fillRect/>
            </a:stretch>
          </p:blipFill>
          <p:spPr>
            <a:xfrm>
              <a:off x="5168" y="4160"/>
              <a:ext cx="3279" cy="240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168" y="6520"/>
              <a:ext cx="3324" cy="1596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3310890" y="7198995"/>
            <a:ext cx="2245995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输入描述出题示例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10890" y="4613275"/>
            <a:ext cx="2245995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出题方式选择示例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7365" y="7486015"/>
            <a:ext cx="2509520" cy="171386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310890" y="9197340"/>
            <a:ext cx="2245995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600" b="1">
                <a:latin typeface="微软雅黑" panose="020B0503020204020204" pitchFamily="34" charset="-122"/>
                <a:ea typeface="微软雅黑" panose="020B0503020204020204" pitchFamily="34" charset="-122"/>
              </a:rPr>
              <a:t>解析知识点出题示例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3985" y="2618105"/>
            <a:ext cx="3857625" cy="2021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 l="25090" t="17814" r="11088" b="38765"/>
          <a:stretch>
            <a:fillRect/>
          </a:stretch>
        </p:blipFill>
        <p:spPr>
          <a:xfrm rot="16200000">
            <a:off x="608965" y="-629285"/>
            <a:ext cx="5671820" cy="6889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7345" y="6610985"/>
            <a:ext cx="6062980" cy="2211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2800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扫码对话</a:t>
            </a:r>
            <a:r>
              <a:rPr kumimoji="1" lang="en-US" altLang="zh-CN" sz="2800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800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鄂教小慧</a:t>
            </a:r>
            <a:r>
              <a:rPr kumimoji="1" lang="en-US" altLang="zh-CN" sz="2800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”</a:t>
            </a:r>
          </a:p>
          <a:p>
            <a:pPr algn="ctr">
              <a:lnSpc>
                <a:spcPct val="100000"/>
              </a:lnSpc>
            </a:pPr>
            <a:r>
              <a:rPr kumimoji="1" lang="zh-CN" altLang="en-US" sz="36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巧用</a:t>
            </a:r>
            <a:r>
              <a:rPr kumimoji="1" lang="en-US" altLang="zh-CN" sz="36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AI</a:t>
            </a:r>
            <a:r>
              <a:rPr kumimoji="1" lang="zh-CN" altLang="en-US" sz="36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勤提问</a:t>
            </a:r>
          </a:p>
          <a:p>
            <a:pPr algn="ctr">
              <a:lnSpc>
                <a:spcPct val="100000"/>
              </a:lnSpc>
            </a:pPr>
            <a:r>
              <a:rPr kumimoji="1" lang="zh-CN" altLang="en-US" sz="3600" b="1" i="0" u="none" strike="noStrike" kern="0" cap="none" spc="0" normalizeH="0" baseline="0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学习不做无用功</a:t>
            </a:r>
          </a:p>
          <a:p>
            <a:pPr algn="ctr">
              <a:lnSpc>
                <a:spcPct val="100000"/>
              </a:lnSpc>
            </a:pPr>
            <a:endParaRPr kumimoji="1" lang="en-US" altLang="en-US" sz="2000" b="1" i="0" u="none" strike="noStrike" kern="0" cap="none" spc="0" normalizeH="0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Google Shape;148;p5"/>
          <p:cNvSpPr/>
          <p:nvPr>
            <p:custDataLst>
              <p:tags r:id="rId2"/>
            </p:custDataLst>
          </p:nvPr>
        </p:nvSpPr>
        <p:spPr>
          <a:xfrm>
            <a:off x="0" y="3388446"/>
            <a:ext cx="641096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6095" y="3751666"/>
            <a:ext cx="5582285" cy="19761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在高中这一关键学习阶段，学生应当积极制订个人学习计划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明确学习目标，并合理分配时间，确保各学科均衡发展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课堂上要主动参与讨论，积极提问，课后则要及时复习巩固，预习新知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同时，发现并培养自己的学习兴趣，让学习变得更加有趣和高效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配置本书专属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数字人服务，针对本书知识进行问答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借助【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讲题】【作业批改】等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能力，解决学习问题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搭配专业性的学习资源与丰富的伴学工具，帮助高中生提升学习能力</a:t>
            </a:r>
          </a:p>
          <a:p>
            <a:pPr marL="0" indent="0" algn="l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803400"/>
            <a:chOff x="629" y="1096"/>
            <a:chExt cx="7863" cy="2840"/>
          </a:xfrm>
        </p:grpSpPr>
        <p:grpSp>
          <p:nvGrpSpPr>
            <p:cNvPr id="8" name="组合 7"/>
            <p:cNvGrpSpPr/>
            <p:nvPr/>
          </p:nvGrpSpPr>
          <p:grpSpPr>
            <a:xfrm>
              <a:off x="1466" y="1679"/>
              <a:ext cx="7026" cy="2257"/>
              <a:chOff x="1697" y="4435"/>
              <a:chExt cx="7158" cy="2257"/>
            </a:xfrm>
          </p:grpSpPr>
          <p:sp>
            <p:nvSpPr>
              <p:cNvPr id="4" name="Google Shape;87;p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697" y="4435"/>
                <a:ext cx="7158" cy="1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+mn-ea"/>
                  </a:rPr>
                  <a:t>上书设计方案</a:t>
                </a:r>
                <a:endPara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endParaRPr>
              </a:p>
              <a:p>
                <a:pPr lvl="0" algn="l">
                  <a:buSzTx/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微软雅黑" panose="020B0503020204020204" pitchFamily="34" charset="-122"/>
                  </a:rPr>
                  <a:t>主题创意概念</a:t>
                </a:r>
              </a:p>
            </p:txBody>
          </p:sp>
          <p:sp>
            <p:nvSpPr>
              <p:cNvPr id="18" name="Google Shape;87;p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745" y="6452"/>
                <a:ext cx="2412" cy="2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Theme Creative Concept</a:t>
                </a:r>
                <a:endParaRPr lang="en-US" altLang="zh-CN" sz="800" b="1" cap="all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14" name="同心圆 13"/>
            <p:cNvSpPr/>
            <p:nvPr>
              <p:custDataLst>
                <p:tags r:id="rId4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sp>
          <p:nvSpPr>
            <p:cNvPr id="6" name="Google Shape;87;p2"/>
            <p:cNvSpPr txBox="1"/>
            <p:nvPr/>
          </p:nvSpPr>
          <p:spPr>
            <a:xfrm>
              <a:off x="1466" y="1679"/>
              <a:ext cx="63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概</a:t>
              </a:r>
              <a:r>
                <a:rPr lang="en-US" altLang="zh-CN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  </a:t>
              </a: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rPr>
                <a:t>览</a:t>
              </a:r>
            </a:p>
          </p:txBody>
        </p: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>
          <a:xfrm>
            <a:off x="1068705" y="2643045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本书概述</a:t>
            </a:r>
            <a:endParaRPr kumimoji="0" lang="zh-CN" altLang="en-US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cs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2"/>
            </p:custDataLst>
          </p:nvPr>
        </p:nvSpPr>
        <p:spPr>
          <a:xfrm>
            <a:off x="5315865" y="258573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kumimoji="0" lang="en-US" altLang="zh-CN" sz="2000" b="1" i="0" u="none" strike="noStrike" kern="0" cap="none" spc="0" normalizeH="0" baseline="0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3</a:t>
            </a:r>
            <a:endParaRPr kumimoji="0" lang="en-US" sz="2000" b="1" i="0" u="none" strike="noStrike" kern="0" cap="none" spc="0" normalizeH="0" baseline="0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cxnSp>
        <p:nvCxnSpPr>
          <p:cNvPr id="46" name="Google Shape;259;p9"/>
          <p:cNvCxnSpPr/>
          <p:nvPr>
            <p:custDataLst>
              <p:tags r:id="rId3"/>
            </p:custDataLst>
          </p:nvPr>
        </p:nvCxnSpPr>
        <p:spPr>
          <a:xfrm>
            <a:off x="3651055" y="2832593"/>
            <a:ext cx="1444347" cy="0"/>
          </a:xfrm>
          <a:prstGeom prst="straightConnector1">
            <a:avLst/>
          </a:prstGeom>
          <a:noFill/>
          <a:ln w="3175" cap="flat" cmpd="sng">
            <a:solidFill>
              <a:srgbClr val="C18D5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" name="椭圆 46"/>
          <p:cNvSpPr/>
          <p:nvPr>
            <p:custDataLst>
              <p:tags r:id="rId4"/>
            </p:custDataLst>
          </p:nvPr>
        </p:nvSpPr>
        <p:spPr>
          <a:xfrm>
            <a:off x="5075282" y="2811003"/>
            <a:ext cx="26310" cy="431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 b="1">
              <a:latin typeface="Microsoft YaHei Bold" panose="020B0702040204020203" charset="-122"/>
              <a:ea typeface="Microsoft YaHei Bold" panose="020B0702040204020203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83945" y="3460274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cs typeface="Microsoft YaHei Bold" panose="020B0702040204020203" charset="-122"/>
                <a:sym typeface="微软雅黑" panose="020B0503020204020204" pitchFamily="34" charset="-122"/>
              </a:rPr>
              <a:t>同品类图书案例</a:t>
            </a:r>
            <a:endParaRPr kumimoji="0" lang="zh-CN" altLang="en-US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5315865" y="3407954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</a:t>
            </a: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5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3660341" y="3628232"/>
            <a:ext cx="1450538" cy="43180"/>
            <a:chOff x="1798" y="6331"/>
            <a:chExt cx="3749" cy="68"/>
          </a:xfrm>
        </p:grpSpPr>
        <p:cxnSp>
          <p:nvCxnSpPr>
            <p:cNvPr id="8" name="Google Shape;259;p9"/>
            <p:cNvCxnSpPr/>
            <p:nvPr>
              <p:custDataLst>
                <p:tags r:id="rId20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" name="椭圆 8"/>
            <p:cNvSpPr/>
            <p:nvPr>
              <p:custDataLst>
                <p:tags r:id="rId21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1109345" y="510717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AI</a:t>
            </a:r>
            <a:r>
              <a:rPr lang="zh-CN" altLang="en-US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与编辑</a:t>
            </a:r>
            <a:endParaRPr kumimoji="0" lang="zh-CN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cs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9"/>
            </p:custDataLst>
          </p:nvPr>
        </p:nvSpPr>
        <p:spPr>
          <a:xfrm>
            <a:off x="5305070" y="4213940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08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49159" y="4424236"/>
            <a:ext cx="1450538" cy="43180"/>
            <a:chOff x="1798" y="6331"/>
            <a:chExt cx="3749" cy="68"/>
          </a:xfrm>
        </p:grpSpPr>
        <p:cxnSp>
          <p:nvCxnSpPr>
            <p:cNvPr id="18" name="Google Shape;259;p9"/>
            <p:cNvCxnSpPr/>
            <p:nvPr>
              <p:custDataLst>
                <p:tags r:id="rId18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9" name="椭圆 18"/>
            <p:cNvSpPr/>
            <p:nvPr>
              <p:custDataLst>
                <p:tags r:id="rId19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1109345" y="4294108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AI</a:t>
            </a:r>
            <a:r>
              <a:rPr lang="zh-CN" altLang="en-US" sz="2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赋能本书亮点介绍</a:t>
            </a:r>
            <a:endParaRPr kumimoji="0" lang="zh-CN" altLang="en-US" sz="2000" b="1" i="0" u="none" strike="noStrike" kern="0" cap="none" spc="0" normalizeH="0" baseline="0" dirty="0">
              <a:gradFill>
                <a:gsLst>
                  <a:gs pos="50000">
                    <a:srgbClr val="545459"/>
                  </a:gs>
                  <a:gs pos="0">
                    <a:srgbClr val="8D8D90"/>
                  </a:gs>
                  <a:gs pos="100000">
                    <a:srgbClr val="1B1B21"/>
                  </a:gs>
                </a:gsLst>
                <a:lin ang="5400000"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1"/>
            </p:custDataLst>
          </p:nvPr>
        </p:nvSpPr>
        <p:spPr>
          <a:xfrm>
            <a:off x="5305070" y="5072736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15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40260" y="5278041"/>
            <a:ext cx="1450538" cy="43180"/>
            <a:chOff x="1798" y="6331"/>
            <a:chExt cx="3749" cy="68"/>
          </a:xfrm>
        </p:grpSpPr>
        <p:cxnSp>
          <p:nvCxnSpPr>
            <p:cNvPr id="23" name="Google Shape;259;p9"/>
            <p:cNvCxnSpPr/>
            <p:nvPr>
              <p:custDataLst>
                <p:tags r:id="rId16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4" name="椭圆 23"/>
            <p:cNvSpPr/>
            <p:nvPr>
              <p:custDataLst>
                <p:tags r:id="rId17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52830" y="5975302"/>
            <a:ext cx="258762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上书设计方案</a:t>
            </a: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5289195" y="5947937"/>
            <a:ext cx="919480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defTabSz="914400" fontAlgn="ctr">
              <a:lnSpc>
                <a:spcPct val="105000"/>
              </a:lnSpc>
              <a:buSzTx/>
              <a:buFont typeface="Arial" panose="020B0604020202020204" pitchFamily="34" charset="0"/>
              <a:defRPr/>
            </a:pPr>
            <a:r>
              <a:rPr lang="en-US" altLang="zh-CN" sz="2000" b="1" dirty="0">
                <a:gradFill>
                  <a:gsLst>
                    <a:gs pos="0">
                      <a:srgbClr val="D9A87F">
                        <a:alpha val="44000"/>
                      </a:srgbClr>
                    </a:gs>
                    <a:gs pos="100000">
                      <a:srgbClr val="AC693C">
                        <a:alpha val="67000"/>
                        <a:lumMod val="67000"/>
                        <a:lumOff val="33000"/>
                      </a:srgbClr>
                    </a:gs>
                  </a:gsLst>
                  <a:lin scaled="1"/>
                </a:gradFill>
                <a:latin typeface="Microsoft YaHei Bold" panose="020B0702040204020203" charset="-122"/>
                <a:ea typeface="Microsoft YaHei Bold" panose="020B0702040204020203" charset="-122"/>
                <a:sym typeface="微软雅黑" panose="020B0503020204020204" pitchFamily="34" charset="-122"/>
              </a:rPr>
              <a:t>19</a:t>
            </a:r>
            <a:endParaRPr lang="en-US" sz="2000" b="1" dirty="0">
              <a:gradFill>
                <a:gsLst>
                  <a:gs pos="0">
                    <a:srgbClr val="D9A87F">
                      <a:alpha val="44000"/>
                    </a:srgbClr>
                  </a:gs>
                  <a:gs pos="100000">
                    <a:srgbClr val="AC693C">
                      <a:alpha val="67000"/>
                      <a:lumMod val="67000"/>
                      <a:lumOff val="33000"/>
                    </a:srgbClr>
                  </a:gs>
                </a:gsLst>
                <a:lin scaled="1"/>
              </a:gradFill>
              <a:latin typeface="Microsoft YaHei Bold" panose="020B0702040204020203" charset="-122"/>
              <a:ea typeface="Microsoft YaHei Bold" panose="020B0702040204020203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30963" y="6143260"/>
            <a:ext cx="1450538" cy="43180"/>
            <a:chOff x="1798" y="6331"/>
            <a:chExt cx="3749" cy="68"/>
          </a:xfrm>
        </p:grpSpPr>
        <p:cxnSp>
          <p:nvCxnSpPr>
            <p:cNvPr id="33" name="Google Shape;259;p9"/>
            <p:cNvCxnSpPr/>
            <p:nvPr>
              <p:custDataLst>
                <p:tags r:id="rId14"/>
              </p:custDataLst>
            </p:nvPr>
          </p:nvCxnSpPr>
          <p:spPr>
            <a:xfrm>
              <a:off x="1798" y="6365"/>
              <a:ext cx="3733" cy="0"/>
            </a:xfrm>
            <a:prstGeom prst="straightConnector1">
              <a:avLst/>
            </a:prstGeom>
            <a:noFill/>
            <a:ln w="3175" cap="flat" cmpd="sng">
              <a:solidFill>
                <a:srgbClr val="C18D5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34" name="椭圆 33"/>
            <p:cNvSpPr/>
            <p:nvPr>
              <p:custDataLst>
                <p:tags r:id="rId15"/>
              </p:custDataLst>
            </p:nvPr>
          </p:nvSpPr>
          <p:spPr>
            <a:xfrm>
              <a:off x="5479" y="6331"/>
              <a:ext cx="68" cy="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40" b="1">
                <a:latin typeface="Microsoft YaHei Bold" panose="020B0702040204020203" charset="-122"/>
                <a:ea typeface="Microsoft YaHei Bold" panose="020B0702040204020203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上书设计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090295" y="7857490"/>
            <a:ext cx="4686300" cy="1809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lvl="0" algn="l">
              <a:buSzTx/>
            </a:pPr>
            <a:r>
              <a:rPr lang="zh-CN" altLang="zh-CN" sz="1000" b="1" spc="300" dirty="0">
                <a:solidFill>
                  <a:schemeClr val="tx1"/>
                </a:solidFill>
                <a:sym typeface="+mn-ea"/>
              </a:rPr>
              <a:t>AI编辑工作室高效赋能设计创作：</a:t>
            </a:r>
          </a:p>
          <a:p>
            <a:pPr lvl="0" algn="l">
              <a:buSzTx/>
            </a:pPr>
            <a:endParaRPr lang="zh-CN" altLang="zh-CN" sz="1000" b="1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r>
              <a:rPr lang="zh-CN" altLang="zh-CN" sz="1000" b="1" spc="300" dirty="0">
                <a:solidFill>
                  <a:schemeClr val="tx1"/>
                </a:solidFill>
                <a:sym typeface="+mn-ea"/>
              </a:rPr>
              <a:t>AI作者</a:t>
            </a:r>
          </a:p>
          <a:p>
            <a:pPr lvl="0" algn="l">
              <a:buSzTx/>
            </a:pPr>
            <a:r>
              <a:rPr lang="zh-CN" altLang="zh-CN" sz="800" spc="300" dirty="0">
                <a:solidFill>
                  <a:schemeClr val="tx1"/>
                </a:solidFill>
                <a:sym typeface="+mn-ea"/>
              </a:rPr>
              <a:t>擅长小、初、高</a:t>
            </a:r>
            <a:r>
              <a:rPr lang="en-US" altLang="zh-CN" sz="800" spc="300" dirty="0">
                <a:solidFill>
                  <a:schemeClr val="tx1"/>
                </a:solidFill>
                <a:sym typeface="+mn-ea"/>
              </a:rPr>
              <a:t>K12</a:t>
            </a:r>
            <a:r>
              <a:rPr lang="zh-CN" altLang="en-US" sz="800" spc="300" dirty="0">
                <a:solidFill>
                  <a:schemeClr val="tx1"/>
                </a:solidFill>
                <a:sym typeface="+mn-ea"/>
              </a:rPr>
              <a:t>类型</a:t>
            </a:r>
            <a:r>
              <a:rPr lang="zh-CN" altLang="zh-CN" sz="800" spc="300" dirty="0">
                <a:solidFill>
                  <a:schemeClr val="tx1"/>
                </a:solidFill>
                <a:sym typeface="+mn-ea"/>
              </a:rPr>
              <a:t>题材创作，</a:t>
            </a:r>
          </a:p>
          <a:p>
            <a:pPr lvl="0" algn="l">
              <a:buSzTx/>
            </a:pPr>
            <a:r>
              <a:rPr lang="zh-CN" altLang="zh-CN" sz="800" spc="300" dirty="0">
                <a:solidFill>
                  <a:schemeClr val="tx1"/>
                </a:solidFill>
                <a:sym typeface="+mn-ea"/>
              </a:rPr>
              <a:t>结合图书热点营销方向和读者偏好，可帮助输出有吸引力的引导标题。</a:t>
            </a:r>
          </a:p>
          <a:p>
            <a:pPr lvl="0" algn="l">
              <a:buSzTx/>
            </a:pP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r>
              <a:rPr lang="zh-CN" altLang="zh-CN" b="1" spc="300" dirty="0">
                <a:solidFill>
                  <a:schemeClr val="tx1"/>
                </a:solidFill>
                <a:sym typeface="+mn-ea"/>
              </a:rPr>
              <a:t>AI画师</a:t>
            </a:r>
          </a:p>
          <a:p>
            <a:pPr lvl="0" algn="l">
              <a:buSzTx/>
            </a:pPr>
            <a:r>
              <a:rPr lang="zh-CN" altLang="zh-CN" spc="300" dirty="0">
                <a:solidFill>
                  <a:schemeClr val="tx1"/>
                </a:solidFill>
                <a:sym typeface="+mn-ea"/>
              </a:rPr>
              <a:t>基于主题和关键词</a:t>
            </a:r>
            <a:r>
              <a:rPr lang="zh-CN" altLang="en-US" spc="300" dirty="0">
                <a:solidFill>
                  <a:schemeClr val="tx1"/>
                </a:solidFill>
                <a:sym typeface="+mn-ea"/>
              </a:rPr>
              <a:t>智能生成</a:t>
            </a:r>
            <a:r>
              <a:rPr lang="zh-CN" altLang="zh-CN" spc="300" dirty="0">
                <a:solidFill>
                  <a:schemeClr val="tx1"/>
                </a:solidFill>
                <a:sym typeface="+mn-ea"/>
              </a:rPr>
              <a:t>上书整版图画元素，帮助充实画面，契合图书，</a:t>
            </a:r>
            <a:endParaRPr lang="zh-CN" altLang="en-US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endParaRPr lang="zh-CN" altLang="zh-CN" sz="1000" b="1" spc="300" dirty="0">
              <a:solidFill>
                <a:schemeClr val="tx1"/>
              </a:solidFill>
              <a:sym typeface="+mn-ea"/>
            </a:endParaRPr>
          </a:p>
          <a:p>
            <a:pPr lvl="0" algn="l">
              <a:buSzTx/>
            </a:pPr>
            <a:endParaRPr lang="zh-CN" altLang="zh-CN" sz="800" spc="300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3" name="图片 2" descr="2-封底上书设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95" y="2468245"/>
            <a:ext cx="3284855" cy="4648200"/>
          </a:xfrm>
          <a:prstGeom prst="rect">
            <a:avLst/>
          </a:prstGeom>
        </p:spPr>
      </p:pic>
      <p:pic>
        <p:nvPicPr>
          <p:cNvPr id="4" name="图片 3" descr="2-上书内容设计整版210x297黑白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4565" y="2468245"/>
            <a:ext cx="328549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48;p5"/>
          <p:cNvSpPr/>
          <p:nvPr>
            <p:custDataLst>
              <p:tags r:id="rId1"/>
            </p:custDataLst>
          </p:nvPr>
        </p:nvSpPr>
        <p:spPr>
          <a:xfrm>
            <a:off x="0" y="7236460"/>
            <a:ext cx="6858000" cy="266636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>
                  <a:alpha val="84000"/>
                </a:srgbClr>
              </a:gs>
              <a:gs pos="0">
                <a:srgbClr val="B29E57"/>
              </a:gs>
            </a:gsLst>
            <a:lin ang="1536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4992900" cy="1244600"/>
            <a:chOff x="629" y="1096"/>
            <a:chExt cx="7863" cy="1960"/>
          </a:xfrm>
        </p:grpSpPr>
        <p:sp>
          <p:nvSpPr>
            <p:cNvPr id="16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7026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上书示例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3-上书内容页样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570" y="4312285"/>
            <a:ext cx="6858000" cy="5143500"/>
          </a:xfrm>
          <a:prstGeom prst="rect">
            <a:avLst/>
          </a:prstGeom>
        </p:spPr>
      </p:pic>
      <p:pic>
        <p:nvPicPr>
          <p:cNvPr id="5" name="图片 4" descr="3-封底上书示例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68655"/>
            <a:ext cx="6858000" cy="56946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二维码+引导文示例页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5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63520" y="382079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48x31mm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50x23mm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51x25mm</a:t>
            </a:r>
          </a:p>
        </p:txBody>
      </p:sp>
      <p:pic>
        <p:nvPicPr>
          <p:cNvPr id="5" name="图片 4" descr="二维码+引导文 51x25mm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7300" y="7950835"/>
            <a:ext cx="1835150" cy="951230"/>
          </a:xfrm>
          <a:prstGeom prst="rect">
            <a:avLst/>
          </a:prstGeom>
        </p:spPr>
      </p:pic>
      <p:pic>
        <p:nvPicPr>
          <p:cNvPr id="6" name="图片 5" descr="二维码+引导文 48x31mm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4755" y="2697480"/>
            <a:ext cx="1734185" cy="1085215"/>
          </a:xfrm>
          <a:prstGeom prst="rect">
            <a:avLst/>
          </a:prstGeom>
        </p:spPr>
      </p:pic>
      <p:pic>
        <p:nvPicPr>
          <p:cNvPr id="8" name="图片 7" descr="二维码+引导文 50x23mm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4345" y="4915535"/>
            <a:ext cx="746125" cy="1605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9415" y="578485"/>
            <a:ext cx="5739009" cy="1244600"/>
            <a:chOff x="629" y="1096"/>
            <a:chExt cx="9038" cy="1960"/>
          </a:xfrm>
        </p:grpSpPr>
        <p:sp>
          <p:nvSpPr>
            <p:cNvPr id="16" name="Google Shape;87;p2"/>
            <p:cNvSpPr txBox="1"/>
            <p:nvPr>
              <p:custDataLst>
                <p:tags r:id="rId4"/>
              </p:custDataLst>
            </p:nvPr>
          </p:nvSpPr>
          <p:spPr>
            <a:xfrm>
              <a:off x="1466" y="1679"/>
              <a:ext cx="8201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纯引导文示例页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14" name="同心圆 13"/>
            <p:cNvSpPr/>
            <p:nvPr>
              <p:custDataLst>
                <p:tags r:id="rId5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881380" y="208851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881380" y="465264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7216775"/>
            <a:ext cx="4941570" cy="2302510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63520" y="382079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43x17mm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63520" y="643953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 95x6mm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63520" y="8902065"/>
            <a:ext cx="11772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黑体 CN Medium" panose="020B0600000000000000" charset="-122"/>
              </a:rPr>
              <a:t>55x12mm</a:t>
            </a:r>
          </a:p>
        </p:txBody>
      </p:sp>
      <p:pic>
        <p:nvPicPr>
          <p:cNvPr id="11" name="图片 10" descr="引导文55x12mm_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1575" y="8338820"/>
            <a:ext cx="1974850" cy="362585"/>
          </a:xfrm>
          <a:prstGeom prst="rect">
            <a:avLst/>
          </a:prstGeom>
        </p:spPr>
      </p:pic>
      <p:pic>
        <p:nvPicPr>
          <p:cNvPr id="12" name="图片 11" descr="引导文 43x17mm_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7155" y="2936240"/>
            <a:ext cx="1542415" cy="640080"/>
          </a:xfrm>
          <a:prstGeom prst="rect">
            <a:avLst/>
          </a:prstGeom>
        </p:spPr>
      </p:pic>
      <p:pic>
        <p:nvPicPr>
          <p:cNvPr id="13" name="图片 12" descr="引导文 95x6mm_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9900" y="5807710"/>
            <a:ext cx="3368040" cy="2101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9080" y="1945005"/>
          <a:ext cx="6299835" cy="770606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41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152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出版社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数传</a:t>
                      </a:r>
                    </a:p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工作内容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0280"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  <a:buNone/>
                      </a:pPr>
                      <a:r>
                        <a:rPr kumimoji="1"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图书语料库</a:t>
                      </a:r>
                      <a:endParaRPr kumimoji="1" lang="zh-CN" altLang="en-US" sz="1000" b="1" u="none" strike="noStrike" kern="1200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</a:pPr>
                      <a:r>
                        <a:rPr kumimoji="1" lang="zh-CN" altLang="en-US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全科考纲拆拆看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以纸质图书的原始素材（书内文、样张等）作为训练基础，运用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技术拆书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，对本书内容进行深度拆解，提供</a:t>
                      </a:r>
                      <a:r>
                        <a:rPr lang="zh-CN" altLang="en-US" sz="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大模型可读的图书文档、插图库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、图书简介、总结、书内金句、知识图谱、人物关系图等。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提供完整样张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提供拆书知识库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AIGC+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人工耗时</a:t>
                      </a:r>
                      <a:r>
                        <a:rPr lang="en-US" altLang="zh-CN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小时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知识准确率达</a:t>
                      </a:r>
                      <a:r>
                        <a:rPr lang="en-US" altLang="zh-CN" sz="7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95%</a:t>
                      </a:r>
                      <a:r>
                        <a:rPr lang="zh-CN" altLang="en-US" sz="7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以上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94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一书一模型</a:t>
                      </a:r>
                      <a:endParaRPr lang="zh-CN" altLang="en-US" sz="1000" b="1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知识光环大模型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定制化专属训练模型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，精准学习《长江作业本同步练习册》系列书内容，持续升级图书配套资源，如音频、视频和互动练习，以增强伴读学习效果。</a:t>
                      </a:r>
                      <a:endParaRPr lang="zh-CN" altLang="en-US" sz="8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提供训练模型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6160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交互式检索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鄂教小慧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讲师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>
                        <a:lnSpc>
                          <a:spcPct val="120000"/>
                        </a:lnSpc>
                        <a:buClrTx/>
                        <a:buSzTx/>
                        <a:buFontTx/>
                      </a:pP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专属数字人鄂教小慧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为读者7*24H在线解答疑问，契合每本书的人设，让读者体验到更加有趣的互动形式和个性化学习体验，帮助孩子们在探索学科知识，培养学习技能。让读者可以更便捷地使用本书的在线服务，增加读者对图书的回馈管道，增加书籍互动性，升级本书服务体验。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提供数字人服务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5665">
                <a:tc rowSpan="2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图书</a:t>
                      </a: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资源</a:t>
                      </a:r>
                      <a:endParaRPr lang="zh-CN" altLang="en-US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生成和搜索</a:t>
                      </a:r>
                      <a:endParaRPr lang="en-US" altLang="zh-CN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0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知识藏宝图</a:t>
                      </a:r>
                      <a:endParaRPr lang="zh-CN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SzTx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AI生成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-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思维导图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，为高中全科学生学习构建的知识图谱，旨在将各个学科的碎片化知识点整合为系统的知识架构。通过创建包含多个级别和知识点的课程知识图谱，帮助学生系统化地掌握知识，提升学习效率和解题能力。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生成</a:t>
                      </a:r>
                      <a:r>
                        <a:rPr lang="en-US" alt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  <a:p>
                      <a:pPr marL="0" marR="0" lvl="0" indent="0" algn="ctr" defTabSz="75565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思维导图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3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学科工具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8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根据学科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提供对应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工具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，如理科提分宝典、</a:t>
                      </a: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历史带背、拍照答题、提分计划、诗词飞花令、地理知识科普、</a:t>
                      </a: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写作文、每日一听、英语作文润色、细胞学新鲜事、历史人物介绍、</a:t>
                      </a:r>
                      <a:r>
                        <a:rPr lang="en-US" altLang="zh-CN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口语陪练、英语接龙小精灵、口语跟读等，帮助读者学习提效、快人一步。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</a:p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与学科匹配的</a:t>
                      </a:r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工具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3605">
                <a:tc rowSpan="3"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AIGC</a:t>
                      </a: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个性化服务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kumimoji="1" lang="zh-CN" altLang="en-US" sz="10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习题讲解员</a:t>
                      </a:r>
                      <a:endParaRPr lang="zh-CN" altLang="en-US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讲题</a:t>
                      </a:r>
                      <a:r>
                        <a:rPr lang="zh-CN" altLang="en-US" sz="800" b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通过启发式教学方法，帮助学生攻克难题，提升解题能力。该资源包结合了</a:t>
                      </a:r>
                      <a:r>
                        <a:rPr lang="en-US" altLang="zh-CN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技术，提供按步骤解答、错因分析与正确答案解析等功能，帮助学生系统化地掌握知识点，提升学习效率。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工具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03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ctr" defTabSz="755650" fontAlgn="ctr">
                        <a:lnSpc>
                          <a:spcPct val="150000"/>
                        </a:lnSpc>
                        <a:buSzTx/>
                      </a:pPr>
                      <a:r>
                        <a:rPr kumimoji="1" lang="en-US" altLang="zh-CN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kumimoji="1" lang="zh-CN" altLang="en-US" sz="1000" b="1" u="none" strike="noStrike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错题终结者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错题本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通过线上题库自动归纳错题并按考点分类，还能举一反三推荐类似题目，帮助学生精准复习薄弱环节。学生可以下载打印错题本内容，多次练习巩固知识。节省整理错题的时间，高效提升学习成绩。</a:t>
                      </a:r>
                      <a:endParaRPr lang="zh-CN" altLang="en-US" sz="8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错题本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036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批改小助手</a:t>
                      </a:r>
                    </a:p>
                  </a:txBody>
                  <a:tcPr marL="11942" marR="11942" marT="11942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en-US" altLang="zh-CN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AI</a:t>
                      </a:r>
                      <a:r>
                        <a:rPr lang="zh-CN" altLang="en-US" sz="800" b="1" u="sng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作业批改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识别并批改各种题型，包括选择题、填空题、计算题和作文等，提供即时反馈和详细解析，帮助学生迅速了解错误并进行改正。让学生可以清晰地看到自己的学习进展和薄弱环节，从而有针对性地进行复习和提升。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en-US" altLang="zh-CN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作业批改</a:t>
                      </a:r>
                    </a:p>
                  </a:txBody>
                  <a:tcPr marL="4753" marR="4753" marT="4753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415" y="578485"/>
            <a:ext cx="6240013" cy="1244600"/>
            <a:chOff x="629" y="1096"/>
            <a:chExt cx="9827" cy="1960"/>
          </a:xfrm>
        </p:grpSpPr>
        <p:sp>
          <p:nvSpPr>
            <p:cNvPr id="33" name="Google Shape;87;p2"/>
            <p:cNvSpPr txBox="1"/>
            <p:nvPr>
              <p:custDataLst>
                <p:tags r:id="rId2"/>
              </p:custDataLst>
            </p:nvPr>
          </p:nvSpPr>
          <p:spPr>
            <a:xfrm>
              <a:off x="1466" y="1679"/>
              <a:ext cx="8990" cy="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 algn="l">
                <a:buSzTx/>
              </a:pPr>
              <a:r>
                <a: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本书定制核心资源服务</a:t>
              </a:r>
              <a:endParaRPr lang="zh-CN" altLang="en-US" sz="40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</p:txBody>
        </p:sp>
        <p:sp>
          <p:nvSpPr>
            <p:cNvPr id="34" name="同心圆 33"/>
            <p:cNvSpPr/>
            <p:nvPr>
              <p:custDataLst>
                <p:tags r:id="rId3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9080" y="2214880"/>
          <a:ext cx="6299835" cy="71221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907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56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非AI服务项目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项目介绍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出版社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工作内容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数传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工作内容</a:t>
                      </a:r>
                      <a:endParaRPr lang="zh-CN" altLang="en-US"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360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同步精讲课</a:t>
                      </a:r>
                      <a:endParaRPr lang="zh-CN" altLang="en-US" sz="10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</a:pP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提供视频课程资源</a:t>
                      </a:r>
                      <a:r>
                        <a:rPr lang="zh-CN" altLang="en-US" sz="800" b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紧贴教材，按照各个单元小节划分的同步课程，配有配套习题及答案，帮助学生掌握知识点、巩固课内所学。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</a:t>
                      </a:r>
                      <a:r>
                        <a:rPr lang="zh-CN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视频资源</a:t>
                      </a:r>
                    </a:p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付费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360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专项提升班</a:t>
                      </a:r>
                      <a:endParaRPr lang="zh-CN" altLang="en-US" sz="1000" b="1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8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提供视频课程资源，根据科目提供专项学习视频课程，旨在提升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写作的基本素养、作文的构思和具体的创作，共</a:t>
                      </a:r>
                      <a:r>
                        <a:rPr lang="en-US" altLang="zh-CN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节课。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</a:t>
                      </a:r>
                      <a:endParaRPr lang="zh-CN" altLang="en-US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提供</a:t>
                      </a:r>
                      <a:r>
                        <a:rPr 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视频资源</a:t>
                      </a:r>
                      <a:endParaRPr lang="zh-CN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付费</a:t>
                      </a:r>
                      <a:endParaRPr lang="zh-CN" sz="9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3605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 dirty="0">
                          <a:solidFill>
                            <a:schemeClr val="accent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技巧集训营</a:t>
                      </a:r>
                    </a:p>
                  </a:txBody>
                  <a:tcPr marL="11942" marR="11942" marT="119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提供图文资源，为读者提供对应学科的解题技巧、帮助读者快速掌握本书核心知识。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</a:p>
                  </a:txBody>
                  <a:tcPr marL="6350" marR="6350" marT="635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marR="0" lvl="0" indent="0" algn="ctr" defTabSz="755650" rtl="0" fontAlgn="ctr">
                        <a:lnSpc>
                          <a:spcPts val="2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提供图文资源</a:t>
                      </a:r>
                    </a:p>
                  </a:txBody>
                  <a:tcPr marL="39079" marR="39079" marT="19539" marB="19539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位置及数量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9529" y="1587233"/>
            <a:ext cx="4727450" cy="565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dist">
              <a:buNone/>
              <a:defRPr sz="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Maven Pro SemiBold"/>
              </a:defRPr>
            </a:lvl1pPr>
          </a:lstStyle>
          <a:p>
            <a:pPr algn="l"/>
            <a:r>
              <a:rPr lang="zh-CN" altLang="zh-CN" spc="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基于数传就当前市面上与本书同类图书相关的综合数据调研，为保证读者服务体验及图书收益，为您提供以下建议，来使印码效果达到最佳：</a:t>
            </a:r>
          </a:p>
        </p:txBody>
      </p:sp>
      <p:sp>
        <p:nvSpPr>
          <p:cNvPr id="21" name="Google Shape;148;p5"/>
          <p:cNvSpPr/>
          <p:nvPr>
            <p:custDataLst>
              <p:tags r:id="rId2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印码位置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4"/>
            </p:custDataLst>
          </p:nvPr>
        </p:nvSpPr>
        <p:spPr>
          <a:xfrm>
            <a:off x="963241" y="228085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9" y="2915609"/>
            <a:ext cx="472745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、整版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封底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若封底无位置，建议印在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封二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②封三  ③扉页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④夹卷夹册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、半版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若封面无位置，优先建议印在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①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封底，其次建议印在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封二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封三</a:t>
            </a:r>
            <a:r>
              <a:rPr kumimoji="1" lang="zh-CN" altLang="en-US" sz="800" spc="150" dirty="0">
                <a:solidFill>
                  <a:srgbClr val="2A88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④扉页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、二维码</a:t>
            </a: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+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rgbClr val="0070C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②内容页正文中  ③章节开头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</a:t>
            </a:r>
            <a:r>
              <a:rPr kumimoji="1" lang="zh-CN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纯引导文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封面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并可同时选印在①封底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②目录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③内容页正文中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④章节开头 ⑤章节结尾</a:t>
            </a:r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en-US" altLang="zh-CN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algn="l">
              <a:buSzTx/>
            </a:pPr>
            <a:r>
              <a:rPr kumimoji="1" lang="en-US" altLang="zh-CN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</a:t>
            </a:r>
            <a:r>
              <a:rPr kumimoji="1" lang="zh-CN" altLang="en-US" sz="800" b="1" spc="17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、分码（若有）</a:t>
            </a:r>
            <a:r>
              <a:rPr kumimoji="1" lang="en-US" altLang="zh-CN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——</a:t>
            </a:r>
            <a:r>
              <a:rPr kumimoji="1" lang="zh-CN" altLang="en-US" sz="800" b="1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推荐印在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章节开头</a:t>
            </a:r>
            <a:r>
              <a:rPr kumimoji="1" lang="en-US" altLang="zh-CN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</a:t>
            </a:r>
            <a:endParaRPr kumimoji="1" lang="en-US" altLang="zh-CN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若章节开头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卷首无位置，建议印在①内容页正文中 ②章节结尾</a:t>
            </a:r>
            <a:r>
              <a:rPr kumimoji="1" lang="en-US" altLang="zh-CN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/</a:t>
            </a:r>
            <a:r>
              <a:rPr kumimoji="1" lang="zh-CN" altLang="en-US" sz="800" spc="1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卷尾</a:t>
            </a:r>
          </a:p>
          <a:p>
            <a:endParaRPr kumimoji="1" lang="zh-CN" altLang="en-US" sz="800" spc="1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algn="l">
              <a:buSzTx/>
            </a:pPr>
            <a:endParaRPr kumimoji="1" lang="zh-CN" altLang="en-US" sz="8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endParaRPr kumimoji="1" lang="zh-CN" altLang="en-US" sz="800" spc="150" dirty="0">
              <a:solidFill>
                <a:srgbClr val="2A88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r>
              <a:rPr kumimoji="1" lang="en-US" altLang="zh-CN" sz="800" b="1" spc="150" dirty="0">
                <a:solidFill>
                  <a:schemeClr val="tx1"/>
                </a:solidFill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  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009528" y="6072924"/>
            <a:ext cx="4885229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①一般类书籍，正文章节内印码数量不低于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个（页码为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XXX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页），若暂未提供样张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/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样张不完整，则按照最终实际页码的</a:t>
            </a:r>
            <a:r>
              <a:rPr kumimoji="1" lang="en-US" altLang="zh-CN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5%</a:t>
            </a:r>
            <a:r>
              <a:rPr kumimoji="1" lang="zh-CN" altLang="en-US" sz="800" b="1" spc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计算印码数量；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②印码位置可由编辑根据本书实际页面布局自行决定；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③如为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拍纸本类试卷、报纸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等可分离式装订，建议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每张正文页至少印</a:t>
            </a:r>
            <a:r>
              <a:rPr kumimoji="1" lang="en-US" altLang="zh-CN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个码；</a:t>
            </a:r>
            <a:endParaRPr kumimoji="1" lang="zh-CN" altLang="en-US" sz="800" spc="1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④如需印制纯引导文案、分码，则每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条纯引导文、分码等同于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0.5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码，即</a:t>
            </a:r>
            <a:r>
              <a:rPr kumimoji="1" lang="zh-CN" alt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印制纯引导文、分码数量翻倍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09528" y="7152199"/>
            <a:ext cx="4727450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在书上加入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个及以上不同平台、无实质性服务，或描述与服务不一致的干扰性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码（如扫一扫关注公众号，但没有其他描述具体服务的导读文案，公众号内也未关联强匹配的服务）；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将印码设计及导读文字进行大幅度压缩，出现导读文字有指向错误或模糊，错别字、字体太小（即小于同页面最小字体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个字号）、模糊以至于无法识别的情况；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在同一页中印刷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个及以上的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码，以免给读者造成困扰；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④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将必须下载后方能使用的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APP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作为读者扫码获取资源服务的唯一获取工具；</a:t>
            </a:r>
          </a:p>
          <a:p>
            <a:pPr>
              <a:lnSpc>
                <a:spcPct val="120000"/>
              </a:lnSpc>
            </a:pP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⑤</a:t>
            </a:r>
            <a:r>
              <a:rPr kumimoji="1" lang="zh-CN" altLang="en-US" sz="800" spc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请勿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出现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码印制尺寸过小（即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码面积小于该页面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0.4%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，以</a:t>
            </a:r>
            <a:r>
              <a:rPr kumimoji="1" lang="en-US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16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K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（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209</a:t>
            </a:r>
            <a:r>
              <a:rPr kumimoji="1" lang="en-US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mm</a:t>
            </a:r>
            <a:r>
              <a:rPr kumimoji="1" lang="en-GB" altLang="zh-CN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×283mm</a:t>
            </a:r>
            <a:r>
              <a:rPr kumimoji="1" lang="zh-CN" altLang="en-GB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）</a:t>
            </a:r>
            <a:r>
              <a:rPr kumimoji="1" lang="zh-CN" altLang="en-US" sz="800" spc="1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尺寸书为示例）、模糊等印刷质量问题。</a:t>
            </a:r>
          </a:p>
        </p:txBody>
      </p:sp>
      <p:sp>
        <p:nvSpPr>
          <p:cNvPr id="44" name="Google Shape;148;p5"/>
          <p:cNvSpPr/>
          <p:nvPr>
            <p:custDataLst>
              <p:tags r:id="rId5"/>
            </p:custDataLst>
          </p:nvPr>
        </p:nvSpPr>
        <p:spPr>
          <a:xfrm>
            <a:off x="831795" y="5317631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1454096" y="5392720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lnSpc>
                <a:spcPct val="105000"/>
              </a:lnSpc>
              <a:buSzTx/>
              <a:buNone/>
              <a:defRPr sz="1100">
                <a:ln>
                  <a:noFill/>
                </a:ln>
                <a:solidFill>
                  <a:srgbClr val="F8F5F1"/>
                </a:solidFill>
                <a:effectLst/>
                <a:uLnTx/>
                <a:uFillTx/>
                <a:latin typeface="PingFang SC Regular" panose="020B0400000000000000" charset="-122"/>
                <a:ea typeface="PingFang SC Regular" panose="020B0400000000000000" charset="-122"/>
                <a:cs typeface="黑体" panose="02010609060101010101" pitchFamily="49" charset="-122"/>
              </a:defRPr>
            </a:lvl1pPr>
          </a:lstStyle>
          <a:p>
            <a:pPr indent="0">
              <a:lnSpc>
                <a:spcPct val="100000"/>
              </a:lnSpc>
              <a:buFont typeface="Arial" panose="020B0604020202020204"/>
              <a:buNone/>
            </a:pPr>
            <a:r>
              <a:rPr kumimoji="1" lang="zh-CN" altLang="en-US" sz="2000" b="1" spc="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印码数量及规范</a:t>
            </a:r>
            <a:endParaRPr lang="en-US" altLang="zh-CN" sz="1400" kern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7"/>
            </p:custDataLst>
          </p:nvPr>
        </p:nvSpPr>
        <p:spPr>
          <a:xfrm>
            <a:off x="963241" y="5374429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3" name="同心圆 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48055" y="1080422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印码建议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设计尺寸</a:t>
            </a:r>
          </a:p>
        </p:txBody>
      </p:sp>
      <p:sp>
        <p:nvSpPr>
          <p:cNvPr id="20" name="Google Shape;148;p5"/>
          <p:cNvSpPr/>
          <p:nvPr>
            <p:custDataLst>
              <p:tags r:id="rId2"/>
            </p:custDataLst>
          </p:nvPr>
        </p:nvSpPr>
        <p:spPr>
          <a:xfrm>
            <a:off x="831795" y="2870853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21" name="Google Shape;148;p5"/>
          <p:cNvSpPr/>
          <p:nvPr>
            <p:custDataLst>
              <p:tags r:id="rId3"/>
            </p:custDataLst>
          </p:nvPr>
        </p:nvSpPr>
        <p:spPr>
          <a:xfrm>
            <a:off x="831795" y="2224053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454096" y="2299142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Google Shape;155;p5"/>
          <p:cNvSpPr txBox="1"/>
          <p:nvPr>
            <p:custDataLst>
              <p:tags r:id="rId5"/>
            </p:custDataLst>
          </p:nvPr>
        </p:nvSpPr>
        <p:spPr>
          <a:xfrm>
            <a:off x="963241" y="2283201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ID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09528" y="2935628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①整版设计中</a:t>
            </a:r>
            <a:r>
              <a:rPr kumimoji="1" lang="en-US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,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整版设计占据整个页面的大小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80%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44" name="Google Shape;148;p5"/>
          <p:cNvSpPr/>
          <p:nvPr>
            <p:custDataLst>
              <p:tags r:id="rId6"/>
            </p:custDataLst>
          </p:nvPr>
        </p:nvSpPr>
        <p:spPr>
          <a:xfrm>
            <a:off x="831795" y="3774880"/>
            <a:ext cx="5062963" cy="541763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1454096" y="3849969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半版印码效果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Google Shape;155;p5"/>
          <p:cNvSpPr txBox="1"/>
          <p:nvPr>
            <p:custDataLst>
              <p:tags r:id="rId8"/>
            </p:custDataLst>
          </p:nvPr>
        </p:nvSpPr>
        <p:spPr>
          <a:xfrm>
            <a:off x="963241" y="3834028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02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16" name="Google Shape;148;p5"/>
          <p:cNvSpPr/>
          <p:nvPr>
            <p:custDataLst>
              <p:tags r:id="rId9"/>
            </p:custDataLst>
          </p:nvPr>
        </p:nvSpPr>
        <p:spPr>
          <a:xfrm>
            <a:off x="831795" y="4432898"/>
            <a:ext cx="5062963" cy="589149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528" y="4496966"/>
            <a:ext cx="404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①半版设计中，半版设计占据整个页面的大小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是否大于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40%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0.6%</a:t>
            </a:r>
          </a:p>
        </p:txBody>
      </p:sp>
      <p:sp>
        <p:nvSpPr>
          <p:cNvPr id="19" name="Google Shape;148;p5"/>
          <p:cNvSpPr/>
          <p:nvPr>
            <p:custDataLst>
              <p:tags r:id="rId10"/>
            </p:custDataLst>
          </p:nvPr>
        </p:nvSpPr>
        <p:spPr>
          <a:xfrm>
            <a:off x="831795" y="5334095"/>
            <a:ext cx="5062963" cy="905977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rgbClr val="D1C18C"/>
              </a:gs>
              <a:gs pos="0">
                <a:srgbClr val="B29E57"/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1454096" y="5409185"/>
            <a:ext cx="476768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二维码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引导文，纯引导文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Google Shape;155;p5"/>
          <p:cNvSpPr txBox="1"/>
          <p:nvPr>
            <p:custDataLst>
              <p:tags r:id="rId12"/>
            </p:custDataLst>
          </p:nvPr>
        </p:nvSpPr>
        <p:spPr>
          <a:xfrm>
            <a:off x="963241" y="5393244"/>
            <a:ext cx="591185" cy="4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8F4F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Bold" panose="020B0704020202020204" charset="0"/>
                <a:sym typeface="Maven Pro SemiBold"/>
              </a:rPr>
              <a:t>03</a:t>
            </a:r>
            <a:endParaRPr kumimoji="0" lang="en-ID" sz="2800" b="1" i="0" u="none" strike="noStrike" kern="0" cap="none" spc="0" normalizeH="0" baseline="0" noProof="0" dirty="0">
              <a:ln>
                <a:noFill/>
              </a:ln>
              <a:solidFill>
                <a:srgbClr val="F8F4F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Bold" panose="020B0704020202020204" charset="0"/>
              <a:sym typeface="Maven Pro SemiBold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1454096" y="5735756"/>
            <a:ext cx="3949808" cy="3984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fontAlgn="ctr" latinLnBrk="0" hangingPunct="1">
              <a:buSzTx/>
              <a:buFont typeface="Arial" panose="020B0604020202020204"/>
              <a:buNone/>
              <a:defRPr kumimoji="1" sz="2000" b="1" spc="19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（所有示例图均以</a:t>
            </a:r>
            <a:r>
              <a:rPr kumimoji="1" lang="en-US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209</a:t>
            </a:r>
            <a:r>
              <a:rPr kumimoji="1" lang="en-US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mm</a:t>
            </a:r>
            <a:r>
              <a:rPr kumimoji="1" lang="en-GB" altLang="zh-CN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×283mm</a:t>
            </a:r>
            <a:r>
              <a:rPr kumimoji="1" lang="zh-CN" altLang="en-GB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900" b="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尺寸图书为示例，支持根据书的大小进行等比例缩放）：</a:t>
            </a:r>
            <a:endParaRPr kumimoji="1" lang="zh-CN" altLang="en-US" sz="1000" b="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9528" y="6422224"/>
            <a:ext cx="488522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①RAYS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3%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②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码尺寸比例建议：</a:t>
            </a:r>
            <a:r>
              <a:rPr kumimoji="1" lang="en-GB" altLang="zh-CN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RAYS</a:t>
            </a: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码面积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1%</a:t>
            </a:r>
            <a:endParaRPr kumimoji="1" lang="zh-CN" altLang="en-US" sz="800" b="1" spc="5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800" spc="5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③纯引导文贴片尺寸比例建议：贴片面积</a:t>
            </a:r>
            <a:r>
              <a:rPr kumimoji="1" lang="zh-CN" altLang="en-US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不小于该页面</a:t>
            </a:r>
            <a:r>
              <a:rPr kumimoji="1" lang="en-US" altLang="zh-CN" sz="800" b="1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2%</a:t>
            </a:r>
            <a:endParaRPr kumimoji="1" lang="zh-CN" altLang="en-US" sz="800" b="1" spc="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2795" y="8628462"/>
            <a:ext cx="2769402" cy="31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1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贴片尺寸大小参考示例</a:t>
            </a:r>
          </a:p>
        </p:txBody>
      </p:sp>
      <p:pic>
        <p:nvPicPr>
          <p:cNvPr id="2" name="图片 1" descr="1111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5855" y="7078980"/>
            <a:ext cx="3986530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320155"/>
            <a:ext cx="6872605" cy="3601720"/>
          </a:xfrm>
          <a:prstGeom prst="rect">
            <a:avLst/>
          </a:prstGeom>
          <a:solidFill>
            <a:srgbClr val="D1C18C"/>
          </a:solidFill>
          <a:ln w="25400" cap="flat" cmpd="sng">
            <a:noFill/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7850" y="535940"/>
            <a:ext cx="4548505" cy="1244600"/>
            <a:chOff x="629" y="1096"/>
            <a:chExt cx="7163" cy="1960"/>
          </a:xfrm>
        </p:grpSpPr>
        <p:grpSp>
          <p:nvGrpSpPr>
            <p:cNvPr id="16" name="组合 15"/>
            <p:cNvGrpSpPr/>
            <p:nvPr/>
          </p:nvGrpSpPr>
          <p:grpSpPr>
            <a:xfrm>
              <a:off x="1466" y="1679"/>
              <a:ext cx="6326" cy="1232"/>
              <a:chOff x="1697" y="4435"/>
              <a:chExt cx="6445" cy="1232"/>
            </a:xfrm>
          </p:grpSpPr>
          <p:sp>
            <p:nvSpPr>
              <p:cNvPr id="17" name="Google Shape;87;p2"/>
              <p:cNvSpPr txBox="1"/>
              <p:nvPr/>
            </p:nvSpPr>
            <p:spPr>
              <a:xfrm>
                <a:off x="1697" y="4435"/>
                <a:ext cx="6445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本书概述</a:t>
                </a:r>
              </a:p>
            </p:txBody>
          </p:sp>
          <p:sp>
            <p:nvSpPr>
              <p:cNvPr id="90" name="Google Shape;87;p2"/>
              <p:cNvSpPr txBox="1"/>
              <p:nvPr/>
            </p:nvSpPr>
            <p:spPr>
              <a:xfrm>
                <a:off x="1745" y="5351"/>
                <a:ext cx="3546" cy="3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800" b="0" i="0" cap="all" dirty="0">
                    <a:solidFill>
                      <a:srgbClr val="333333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Overview of the Book</a:t>
                </a:r>
                <a:endParaRPr lang="en-US" altLang="zh-CN" sz="800" b="0" i="0" cap="all" dirty="0">
                  <a:solidFill>
                    <a:srgbClr val="333333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36" name="同心圆 35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Google Shape;86;p2"/>
          <p:cNvSpPr/>
          <p:nvPr>
            <p:custDataLst>
              <p:tags r:id="rId1"/>
            </p:custDataLst>
          </p:nvPr>
        </p:nvSpPr>
        <p:spPr>
          <a:xfrm>
            <a:off x="592455" y="1917700"/>
            <a:ext cx="5898515" cy="103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B29E5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《长江作业本同步练习册》系列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55" y="6233795"/>
            <a:ext cx="59658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1200" b="1" i="0" u="sng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b="1" i="0" u="sng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选题策划编辑智能生成</a:t>
            </a:r>
            <a:r>
              <a:rPr lang="zh-CN" altLang="en-US" sz="1200" b="1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本书分析报告：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方向洞察：</a:t>
            </a:r>
            <a:r>
              <a:rPr lang="en-US" altLang="zh-CN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K12</a:t>
            </a: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全科教辅书籍在教育市场中占据重要地位，是高中学生学习和备考的重要工具。随着教育理念的不断更新和高考改革的推进，学生对教辅书籍的需求不再局限于传统的知识点讲解和大量练习题，而是更加注重系统性、针对性和实用性。目前市场上的高中教辅书籍虽然种类繁多，但普遍存在内容单一、缺乏个性化、互动性不足等问题。本选题旨在打造一套系统性强、针对性高、互动性好的高中全科教辅书籍，帮助学生在高效学习的同时，培养自主学习能力和创新思维能力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亮点优势解析：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系统性与全面性：涵盖高中阶段所有学科的核心知识点，并紧密结合考纲与命题趋势，确保学无遗漏。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针对性和个性化：根据学生的学习进度和能力水平，提供个性化学习建议和方法指导，帮助学生找到适合自己的学习路径。</a:t>
            </a:r>
          </a:p>
          <a:p>
            <a:pPr marL="0" indent="0">
              <a:lnSpc>
                <a:spcPct val="150000"/>
              </a:lnSpc>
            </a:pPr>
            <a:r>
              <a:rPr lang="en-US" altLang="zh-CN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 </a:t>
            </a:r>
            <a:r>
              <a:rPr lang="zh-CN" altLang="en-US" sz="9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实用性和互动性：引入互动问答、拍照答题，并提供解题步骤与技巧，增强学生主动性，提升学习效率。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读者人群关键词：</a:t>
            </a:r>
            <a:endParaRPr lang="zh-CN" altLang="en-US" sz="1200" b="1" i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</a:pPr>
            <a:r>
              <a:rPr lang="zh-CN" altLang="en-US" sz="9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高中教辅、系统学习、个性化辅导、互动学习、趣味性呈现、高考备考、学科知识体系、学习方法指导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1200" b="1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您可以通过“AI选题策划”数字员工，在选题时输入以上标签、关键词，获取选题报告的基础构成部分。</a:t>
            </a:r>
          </a:p>
          <a:p>
            <a:pPr marL="0" indent="0">
              <a:lnSpc>
                <a:spcPct val="150000"/>
              </a:lnSpc>
            </a:pPr>
            <a:r>
              <a:rPr lang="zh-CN" altLang="en-US" sz="1200" b="1" i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预计节约时间：10分钟。</a:t>
            </a:r>
          </a:p>
          <a:p>
            <a:pPr marL="0" indent="0">
              <a:lnSpc>
                <a:spcPct val="150000"/>
              </a:lnSpc>
            </a:pPr>
            <a:endParaRPr lang="zh-CN" altLang="en-US" sz="900" b="0" i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rcRect l="24659" t="59249" r="21247" b="14237"/>
          <a:stretch>
            <a:fillRect/>
          </a:stretch>
        </p:blipFill>
        <p:spPr>
          <a:xfrm>
            <a:off x="622935" y="5736590"/>
            <a:ext cx="619760" cy="583565"/>
          </a:xfrm>
          <a:prstGeom prst="round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5835" y="2752725"/>
            <a:ext cx="2345055" cy="32994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78485" y="713105"/>
            <a:ext cx="5280025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8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91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高中新课改下如何培养学科核心素养，提升自身成绩是高中生的核心任务。</a:t>
            </a:r>
          </a:p>
          <a:p>
            <a:pPr font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作为高中生教育的参与者，</a:t>
            </a:r>
          </a:p>
          <a:p>
            <a:pPr fontAlgn="ctr">
              <a:lnSpc>
                <a:spcPct val="120000"/>
              </a:lnSpc>
            </a:pPr>
            <a:r>
              <a:rPr sz="2800" b="1" dirty="0">
                <a:solidFill>
                  <a:srgbClr val="B29E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我们沟通的TA是：</a:t>
            </a:r>
          </a:p>
        </p:txBody>
      </p:sp>
      <p:sp>
        <p:nvSpPr>
          <p:cNvPr id="2" name="Google Shape;148;p5"/>
          <p:cNvSpPr/>
          <p:nvPr>
            <p:custDataLst>
              <p:tags r:id="rId2"/>
            </p:custDataLst>
          </p:nvPr>
        </p:nvSpPr>
        <p:spPr>
          <a:xfrm>
            <a:off x="2781935" y="2032000"/>
            <a:ext cx="3543300" cy="24003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684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ang="1596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344;p13"/>
          <p:cNvSpPr txBox="1"/>
          <p:nvPr>
            <p:custDataLst>
              <p:tags r:id="rId3"/>
            </p:custDataLst>
          </p:nvPr>
        </p:nvSpPr>
        <p:spPr>
          <a:xfrm>
            <a:off x="3518535" y="2837815"/>
            <a:ext cx="2898775" cy="66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核心目标读者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高中生</a:t>
            </a:r>
          </a:p>
        </p:txBody>
      </p:sp>
      <p:sp>
        <p:nvSpPr>
          <p:cNvPr id="5" name="Google Shape;345;p13"/>
          <p:cNvSpPr/>
          <p:nvPr>
            <p:custDataLst>
              <p:tags r:id="rId4"/>
            </p:custDataLst>
          </p:nvPr>
        </p:nvSpPr>
        <p:spPr>
          <a:xfrm>
            <a:off x="3215640" y="3666490"/>
            <a:ext cx="2898775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适应新高考改革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注重学科素养提升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关注课堂同步练习</a:t>
            </a:r>
          </a:p>
        </p:txBody>
      </p:sp>
      <p:sp>
        <p:nvSpPr>
          <p:cNvPr id="6" name="Google Shape;148;p5"/>
          <p:cNvSpPr/>
          <p:nvPr>
            <p:custDataLst>
              <p:tags r:id="rId5"/>
            </p:custDataLst>
          </p:nvPr>
        </p:nvSpPr>
        <p:spPr>
          <a:xfrm>
            <a:off x="578485" y="4462780"/>
            <a:ext cx="3883660" cy="268351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Google Shape;344;p13"/>
          <p:cNvSpPr txBox="1"/>
          <p:nvPr>
            <p:custDataLst>
              <p:tags r:id="rId6"/>
            </p:custDataLst>
          </p:nvPr>
        </p:nvSpPr>
        <p:spPr>
          <a:xfrm>
            <a:off x="920432" y="5345857"/>
            <a:ext cx="4184967" cy="66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核心目标扫码付费用户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高中生家长</a:t>
            </a:r>
          </a:p>
        </p:txBody>
      </p:sp>
      <p:sp>
        <p:nvSpPr>
          <p:cNvPr id="9" name="Google Shape;345;p13"/>
          <p:cNvSpPr/>
          <p:nvPr>
            <p:custDataLst>
              <p:tags r:id="rId7"/>
            </p:custDataLst>
          </p:nvPr>
        </p:nvSpPr>
        <p:spPr>
          <a:xfrm>
            <a:off x="578485" y="6107430"/>
            <a:ext cx="2898775" cy="9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关注孩子学业水平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重视学科能力培养</a:t>
            </a:r>
          </a:p>
          <a:p>
            <a:pPr marL="342900" indent="0" algn="l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</a:rPr>
              <a:t>期待提升学习效果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3"/>
          <a:srcRect l="24659" t="59249" r="21247" b="14237"/>
          <a:stretch>
            <a:fillRect/>
          </a:stretch>
        </p:blipFill>
        <p:spPr>
          <a:xfrm>
            <a:off x="3518535" y="2341880"/>
            <a:ext cx="429895" cy="40449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/>
          <a:srcRect l="24659" t="59249" r="21247" b="14237"/>
          <a:stretch>
            <a:fillRect/>
          </a:stretch>
        </p:blipFill>
        <p:spPr>
          <a:xfrm>
            <a:off x="920115" y="4745990"/>
            <a:ext cx="429895" cy="404495"/>
          </a:xfrm>
          <a:prstGeom prst="round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14"/>
          <a:stretch>
            <a:fillRect/>
          </a:stretch>
        </p:blipFill>
        <p:spPr>
          <a:xfrm>
            <a:off x="578485" y="2032000"/>
            <a:ext cx="2463165" cy="2411095"/>
          </a:xfrm>
          <a:prstGeom prst="rect">
            <a:avLst/>
          </a:prstGeom>
        </p:spPr>
      </p:pic>
      <p:sp>
        <p:nvSpPr>
          <p:cNvPr id="23" name="Google Shape;148;p5"/>
          <p:cNvSpPr/>
          <p:nvPr>
            <p:custDataLst>
              <p:tags r:id="rId8"/>
            </p:custDataLst>
          </p:nvPr>
        </p:nvSpPr>
        <p:spPr>
          <a:xfrm>
            <a:off x="2776220" y="7164705"/>
            <a:ext cx="3543300" cy="24003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D1C18C"/>
              </a:gs>
              <a:gs pos="0">
                <a:srgbClr val="CAAF4E">
                  <a:alpha val="55000"/>
                </a:srgbClr>
              </a:gs>
            </a:gsLst>
            <a:lin ang="684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41771" tIns="20879" rIns="41771" bIns="20879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825" b="0" i="0" u="none" strike="noStrike" kern="0" cap="none" spc="0" normalizeH="0" baseline="0" noProof="0">
              <a:ln>
                <a:noFill/>
              </a:ln>
              <a:gradFill>
                <a:gsLst>
                  <a:gs pos="100000">
                    <a:srgbClr val="EEC988"/>
                  </a:gs>
                  <a:gs pos="0">
                    <a:srgbClr val="CB954D"/>
                  </a:gs>
                </a:gsLst>
                <a:lin ang="1596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Google Shape;344;p13"/>
          <p:cNvSpPr txBox="1"/>
          <p:nvPr>
            <p:custDataLst>
              <p:tags r:id="rId9"/>
            </p:custDataLst>
          </p:nvPr>
        </p:nvSpPr>
        <p:spPr>
          <a:xfrm>
            <a:off x="3512820" y="7970520"/>
            <a:ext cx="2898775" cy="664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核心目标读者</a:t>
            </a:r>
          </a:p>
          <a:p>
            <a:pPr font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微软雅黑" panose="020B0503020204020204" pitchFamily="34" charset="-122"/>
              </a:rPr>
              <a:t>高中老师</a:t>
            </a:r>
          </a:p>
        </p:txBody>
      </p:sp>
      <p:sp>
        <p:nvSpPr>
          <p:cNvPr id="25" name="Google Shape;345;p13"/>
          <p:cNvSpPr/>
          <p:nvPr>
            <p:custDataLst>
              <p:tags r:id="rId10"/>
            </p:custDataLst>
          </p:nvPr>
        </p:nvSpPr>
        <p:spPr>
          <a:xfrm>
            <a:off x="3209925" y="8799195"/>
            <a:ext cx="2898775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关注教学改革动态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重视教学研究成果</a:t>
            </a:r>
          </a:p>
          <a:p>
            <a:pPr marL="342900" indent="0" algn="l" eaLnBrk="1" fontAlgn="ctr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Regular" panose="020B0702040204020203" charset="-122"/>
                <a:sym typeface="+mn-ea"/>
              </a:rPr>
              <a:t>推动教学创新发展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rcRect l="24659" t="59249" r="21247" b="14237"/>
          <a:stretch>
            <a:fillRect/>
          </a:stretch>
        </p:blipFill>
        <p:spPr>
          <a:xfrm>
            <a:off x="3512820" y="7474585"/>
            <a:ext cx="429895" cy="404495"/>
          </a:xfrm>
          <a:prstGeom prst="roundRect">
            <a:avLst/>
          </a:prstGeom>
        </p:spPr>
      </p:pic>
      <p:pic>
        <p:nvPicPr>
          <p:cNvPr id="28" name="图片 27" descr="png (76)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27705" y="4461510"/>
            <a:ext cx="3091815" cy="26816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8485" y="7176770"/>
            <a:ext cx="2807335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365" y="949325"/>
            <a:ext cx="5270713" cy="1244600"/>
            <a:chOff x="629" y="1096"/>
            <a:chExt cx="8301" cy="1960"/>
          </a:xfrm>
        </p:grpSpPr>
        <p:grpSp>
          <p:nvGrpSpPr>
            <p:cNvPr id="4" name="组合 3"/>
            <p:cNvGrpSpPr/>
            <p:nvPr/>
          </p:nvGrpSpPr>
          <p:grpSpPr>
            <a:xfrm>
              <a:off x="1466" y="1679"/>
              <a:ext cx="7464" cy="1272"/>
              <a:chOff x="1697" y="4435"/>
              <a:chExt cx="7604" cy="1272"/>
            </a:xfrm>
          </p:grpSpPr>
          <p:sp>
            <p:nvSpPr>
              <p:cNvPr id="6" name="Google Shape;87;p2"/>
              <p:cNvSpPr txBox="1"/>
              <p:nvPr/>
            </p:nvSpPr>
            <p:spPr>
              <a:xfrm>
                <a:off x="1697" y="4435"/>
                <a:ext cx="7604" cy="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icrosoft YaHei Semibold" panose="020B0702040204020203" charset="-122"/>
                    <a:sym typeface="Maven Pro SemiBold"/>
                  </a:rPr>
                  <a:t>同品类图书案例</a:t>
                </a:r>
              </a:p>
            </p:txBody>
          </p:sp>
          <p:sp>
            <p:nvSpPr>
              <p:cNvPr id="7" name="Google Shape;87;p2"/>
              <p:cNvSpPr txBox="1"/>
              <p:nvPr/>
            </p:nvSpPr>
            <p:spPr>
              <a:xfrm>
                <a:off x="1745" y="5404"/>
                <a:ext cx="1964" cy="3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di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800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Maven Pro SemiBold"/>
                    <a:sym typeface="Maven Pro SemiBold"/>
                  </a:rPr>
                  <a:t>example</a:t>
                </a:r>
              </a:p>
            </p:txBody>
          </p:sp>
        </p:grpSp>
        <p:sp>
          <p:nvSpPr>
            <p:cNvPr id="5" name="同心圆 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1376 Pinteres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3693" b="24249"/>
          <a:stretch>
            <a:fillRect/>
          </a:stretch>
        </p:blipFill>
        <p:spPr>
          <a:xfrm>
            <a:off x="0" y="2980055"/>
            <a:ext cx="6858635" cy="69240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419099" y="2052955"/>
            <a:ext cx="601980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856888" y="1077319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《天籁英语仿真强化训练》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06945" y="2228235"/>
            <a:ext cx="5444108" cy="5012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本书是一套针对高中英语学习强化提升的教辅用书，包含</a:t>
            </a:r>
            <a:r>
              <a:rPr lang="en-US" altLang="zh-CN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8</a:t>
            </a: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大主题语境专项训练、</a:t>
            </a:r>
            <a:r>
              <a:rPr lang="en-US" altLang="zh-CN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42</a:t>
            </a: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套仿真强化训练，本书资源丰富、设题规范、编排合理。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Semibold" panose="020B0702040204020203" charset="-122"/>
              <a:ea typeface="Microsoft YaHei Semibold" panose="020B0702040204020203" charset="-122"/>
              <a:cs typeface="Microsoft YaHei Semi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44460" y="7516711"/>
            <a:ext cx="476885" cy="1484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扫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码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验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5"/>
            </p:custDataLst>
          </p:nvPr>
        </p:nvGraphicFramePr>
        <p:xfrm>
          <a:off x="706945" y="6121370"/>
          <a:ext cx="5444107" cy="1087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696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提分助手数据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图书分类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发行时间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发行量（册）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扫码量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（人次）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订单数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访问人数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触达率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会话次数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教材教辅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月至今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68%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295462" y="7510463"/>
            <a:ext cx="291100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本书发行量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万册，总扫码量为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人次，平均每册扫码量为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，图书策划方案中针对读者需求提供的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高匹配度资源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是读者高扫码率、高订单数的核心原因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，如讲解本书的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提分助手，能针对本书内容精准答疑，考前冲刺训练题和听力口语课程能够满足读者的应试需求。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2822" y="2880017"/>
            <a:ext cx="2166176" cy="30545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1345" y="7453655"/>
            <a:ext cx="1368918" cy="1374203"/>
          </a:xfrm>
          <a:prstGeom prst="rect">
            <a:avLst/>
          </a:prstGeom>
        </p:spPr>
      </p:pic>
      <p:pic>
        <p:nvPicPr>
          <p:cNvPr id="10" name="图片 9" descr="整版177.5X264m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8999" y="2880015"/>
            <a:ext cx="2053338" cy="30545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圆角矩形 59"/>
          <p:cNvSpPr/>
          <p:nvPr>
            <p:custDataLst>
              <p:tags r:id="rId1"/>
            </p:custDataLst>
          </p:nvPr>
        </p:nvSpPr>
        <p:spPr>
          <a:xfrm>
            <a:off x="419099" y="2052955"/>
            <a:ext cx="6019800" cy="7207885"/>
          </a:xfrm>
          <a:prstGeom prst="roundRect">
            <a:avLst>
              <a:gd name="adj" fmla="val 4214"/>
            </a:avLst>
          </a:prstGeom>
          <a:gradFill>
            <a:gsLst>
              <a:gs pos="100000">
                <a:srgbClr val="EDE2D1">
                  <a:alpha val="20340"/>
                </a:srgbClr>
              </a:gs>
              <a:gs pos="0">
                <a:srgbClr val="D1C18C">
                  <a:alpha val="29006"/>
                </a:srgbClr>
              </a:gs>
            </a:gsLst>
            <a:lin scaled="1"/>
          </a:gra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4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7100000">
            <a:off x="603241" y="930122"/>
            <a:ext cx="720000" cy="720000"/>
          </a:xfrm>
          <a:prstGeom prst="donut">
            <a:avLst/>
          </a:prstGeom>
          <a:gradFill>
            <a:gsLst>
              <a:gs pos="0">
                <a:srgbClr val="CBBB7E">
                  <a:alpha val="66028"/>
                </a:srgbClr>
              </a:gs>
              <a:gs pos="100000">
                <a:srgbClr val="C59E6E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689610" y="1079904"/>
            <a:ext cx="5478780" cy="39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SzTx/>
              <a:defRPr sz="280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PingFang SC Regular" panose="020B0400000000000000" charset="-122"/>
                <a:ea typeface="PingFang SC Regular" panose="020B0400000000000000" charset="-122"/>
                <a:cs typeface="PingFang TC Semibold" panose="020B0400000000000000" charset="-120"/>
              </a:defRPr>
            </a:lvl1pPr>
          </a:lstStyle>
          <a:p>
            <a:pPr lvl="0" algn="l">
              <a:buSzTx/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《素养悦读：中小学生阅读素养丛书》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06945" y="2228235"/>
            <a:ext cx="5444108" cy="50122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defTabSz="914400" rtl="0" eaLnBrk="1" fontAlgn="ctr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 Semibold" panose="020B0702040204020203" charset="-122"/>
                <a:ea typeface="Microsoft YaHei Semibold" panose="020B0702040204020203" charset="-122"/>
                <a:cs typeface="Microsoft YaHei Semibold" panose="020B0702040204020203" charset="-122"/>
                <a:sym typeface="+mn-ea"/>
              </a:rPr>
              <a:t>本书以“群文阅读”为特色。对应教科书单元设置主题，围绕主题每单元选择四篇相关文章，内容涵盖文化经典、社科、文学、自然科学、艺术等。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 Semibold" panose="020B0702040204020203" charset="-122"/>
              <a:ea typeface="Microsoft YaHei Semibold" panose="020B0702040204020203" charset="-122"/>
              <a:cs typeface="Microsoft YaHei Semibold" panose="020B0702040204020203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08512" y="7491839"/>
            <a:ext cx="476885" cy="1484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扫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码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</a:t>
            </a:r>
          </a:p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验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5"/>
            </p:custDataLst>
          </p:nvPr>
        </p:nvGraphicFramePr>
        <p:xfrm>
          <a:off x="706945" y="6121370"/>
          <a:ext cx="5444107" cy="1087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86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696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悦读拍档数据</a:t>
                      </a:r>
                    </a:p>
                  </a:txBody>
                  <a:tcPr anchor="ctr">
                    <a:solidFill>
                      <a:srgbClr val="B5A15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图书分类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发行时间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发行量（册）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扫码量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（人次）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订单数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（单）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访问人数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读者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触达率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会话次数</a:t>
                      </a:r>
                    </a:p>
                  </a:txBody>
                  <a:tcPr anchor="ctr">
                    <a:solidFill>
                      <a:srgbClr val="E3DE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教材教辅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月至今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zh-CN" altLang="en-US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千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900" b="1" dirty="0">
                          <a:solidFill>
                            <a:srgbClr val="A68D6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endParaRPr lang="en-US" altLang="zh-CN" sz="900" b="1" dirty="0">
                        <a:solidFill>
                          <a:srgbClr val="A68D6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F8F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248993" y="7491839"/>
            <a:ext cx="304008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本书发行量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千册，总扫码量为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人次，平均每册扫码量为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，图书策划方案中针对读者需求提供的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高匹配度资源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是读者高扫码率、高订单数的核心原因，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如讲解本书的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阅读拍档，能针对本书内容精准答疑，文章导读、单元测试等资源能为切实解决读者需求。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6298" y="2880014"/>
            <a:ext cx="2166176" cy="3064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8905" y="2864125"/>
            <a:ext cx="2167393" cy="30799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85397" y="7492344"/>
            <a:ext cx="1313772" cy="131377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34365" y="949325"/>
            <a:ext cx="5328259" cy="1600835"/>
            <a:chOff x="629" y="1096"/>
            <a:chExt cx="8392" cy="2521"/>
          </a:xfrm>
        </p:grpSpPr>
        <p:grpSp>
          <p:nvGrpSpPr>
            <p:cNvPr id="12" name="组合 11"/>
            <p:cNvGrpSpPr/>
            <p:nvPr/>
          </p:nvGrpSpPr>
          <p:grpSpPr>
            <a:xfrm>
              <a:off x="1466" y="1679"/>
              <a:ext cx="7555" cy="1938"/>
              <a:chOff x="1697" y="4435"/>
              <a:chExt cx="7696" cy="1938"/>
            </a:xfrm>
          </p:grpSpPr>
          <p:sp>
            <p:nvSpPr>
              <p:cNvPr id="13" name="Google Shape;87;p2"/>
              <p:cNvSpPr txBox="1"/>
              <p:nvPr/>
            </p:nvSpPr>
            <p:spPr>
              <a:xfrm>
                <a:off x="1697" y="4435"/>
                <a:ext cx="7696" cy="19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altLang="zh-CN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AI</a:t>
                </a:r>
                <a:r>
                  <a:rPr lang="zh-CN" altLang="en-US" sz="4000" b="1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108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PingFang TC Semibold" panose="020B0400000000000000" charset="-120"/>
                    <a:sym typeface="Maven Pro SemiBold"/>
                  </a:rPr>
                  <a:t>赋能本书亮点介绍</a:t>
                </a:r>
              </a:p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zh-CN" altLang="en-US" sz="40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Maven Pro SemiBold"/>
                </a:endParaRPr>
              </a:p>
            </p:txBody>
          </p:sp>
          <p:sp>
            <p:nvSpPr>
              <p:cNvPr id="14" name="Google Shape;87;p2"/>
              <p:cNvSpPr txBox="1"/>
              <p:nvPr/>
            </p:nvSpPr>
            <p:spPr>
              <a:xfrm>
                <a:off x="1745" y="5404"/>
                <a:ext cx="7214" cy="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algn="dist"/>
                <a:r>
                  <a:rPr lang="en-US" altLang="zh-CN" sz="800" b="1" cap="all" dirty="0">
                    <a:gradFill>
                      <a:gsLst>
                        <a:gs pos="50000">
                          <a:srgbClr val="545459"/>
                        </a:gs>
                        <a:gs pos="0">
                          <a:srgbClr val="8D8D90"/>
                        </a:gs>
                        <a:gs pos="100000">
                          <a:srgbClr val="1B1B2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HIGHLIGHTS OF AI PRODUCTS THAT EMPOWER THE BOOK</a:t>
                </a:r>
                <a:endParaRPr lang="en-US" altLang="zh-CN" sz="800" cap="all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Maven Pro SemiBold"/>
                  <a:sym typeface="Maven Pro SemiBold"/>
                </a:endParaRPr>
              </a:p>
            </p:txBody>
          </p:sp>
        </p:grpSp>
        <p:sp>
          <p:nvSpPr>
            <p:cNvPr id="15" name="同心圆 14"/>
            <p:cNvSpPr/>
            <p:nvPr/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 descr="Across the Universe by 현수 포트폴리오 - 노트폴리오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5594" b="10165"/>
          <a:stretch>
            <a:fillRect/>
          </a:stretch>
        </p:blipFill>
        <p:spPr>
          <a:xfrm>
            <a:off x="0" y="2725420"/>
            <a:ext cx="6861810" cy="71774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>
            <p:custDataLst>
              <p:tags r:id="rId1"/>
            </p:custDataLst>
          </p:nvPr>
        </p:nvSpPr>
        <p:spPr>
          <a:xfrm>
            <a:off x="643255" y="2324100"/>
            <a:ext cx="5766435" cy="7188835"/>
          </a:xfrm>
          <a:prstGeom prst="roundRect">
            <a:avLst>
              <a:gd name="adj" fmla="val 9283"/>
            </a:avLst>
          </a:prstGeom>
          <a:solidFill>
            <a:srgbClr val="B29E57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99415" y="578485"/>
            <a:ext cx="6333991" cy="1355090"/>
            <a:chOff x="629" y="1096"/>
            <a:chExt cx="9975" cy="2134"/>
          </a:xfrm>
        </p:grpSpPr>
        <p:sp>
          <p:nvSpPr>
            <p:cNvPr id="14" name="同心圆 13"/>
            <p:cNvSpPr/>
            <p:nvPr>
              <p:custDataLst>
                <p:tags r:id="rId2"/>
              </p:custDataLst>
            </p:nvPr>
          </p:nvSpPr>
          <p:spPr>
            <a:xfrm rot="17100000">
              <a:off x="611" y="1114"/>
              <a:ext cx="1960" cy="1924"/>
            </a:xfrm>
            <a:prstGeom prst="donut">
              <a:avLst/>
            </a:prstGeom>
            <a:gradFill>
              <a:gsLst>
                <a:gs pos="0">
                  <a:srgbClr val="CBBB7E"/>
                </a:gs>
                <a:gs pos="100000">
                  <a:srgbClr val="C59E6E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Google Shape;87;p2"/>
            <p:cNvSpPr txBox="1"/>
            <p:nvPr>
              <p:custDataLst>
                <p:tags r:id="rId3"/>
              </p:custDataLst>
            </p:nvPr>
          </p:nvSpPr>
          <p:spPr>
            <a:xfrm>
              <a:off x="1012" y="1679"/>
              <a:ext cx="9592" cy="1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人工拆解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+BooksGPT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赋能</a:t>
              </a:r>
              <a:endParaRPr lang="zh-CN" altLang="en-US" sz="32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微软雅黑" panose="020B0503020204020204" pitchFamily="34" charset="-122"/>
              </a:endParaRPr>
            </a:p>
            <a:p>
              <a:pPr marR="0" lvl="0" indent="0" algn="l" defTabSz="755650" rtl="0" font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2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+mn-ea"/>
                </a:rPr>
                <a:t>小时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构建本书专属</a:t>
              </a:r>
              <a:r>
                <a:rPr lang="en-US" altLang="zh-CN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AI</a:t>
              </a:r>
              <a:r>
                <a:rPr lang="zh-CN" altLang="en-US" sz="3200" b="1" dirty="0">
                  <a:gradFill>
                    <a:gsLst>
                      <a:gs pos="50000">
                        <a:srgbClr val="545459"/>
                      </a:gs>
                      <a:gs pos="0">
                        <a:srgbClr val="8D8D90"/>
                      </a:gs>
                      <a:gs pos="100000">
                        <a:srgbClr val="1B1B21"/>
                      </a:gs>
                    </a:gsLst>
                    <a:lin ang="108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PingFang TC Semibold" panose="020B0400000000000000" charset="-120"/>
                  <a:sym typeface="微软雅黑" panose="020B0503020204020204" pitchFamily="34" charset="-122"/>
                </a:rPr>
                <a:t>语料数据库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40130" y="8129905"/>
            <a:ext cx="5143500" cy="115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深度解析图书结构，提取核心信息</a:t>
            </a:r>
          </a:p>
          <a:p>
            <a:pPr marR="0" lvl="0" indent="0" algn="ctr" defTabSz="755650" rtl="0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知识回复准确率</a:t>
            </a:r>
            <a:r>
              <a:rPr lang="zh-CN" altLang="en-US" sz="2800" b="1" u="sng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95%</a:t>
            </a:r>
            <a:r>
              <a:rPr lang="zh-CN" altLang="en-US" sz="2800" b="1" dirty="0">
                <a:gradFill>
                  <a:gsLst>
                    <a:gs pos="50000">
                      <a:srgbClr val="545459"/>
                    </a:gs>
                    <a:gs pos="0">
                      <a:srgbClr val="8D8D90"/>
                    </a:gs>
                    <a:gs pos="100000">
                      <a:srgbClr val="1B1B21"/>
                    </a:gs>
                  </a:gsLst>
                  <a:lin ang="108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PingFang TC Semibold" panose="020B0400000000000000" charset="-120"/>
                <a:sym typeface="+mn-ea"/>
              </a:rPr>
              <a:t>以上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1040130" y="3173730"/>
            <a:ext cx="2084705" cy="880745"/>
          </a:xfrm>
          <a:prstGeom prst="wedgeRoundRectCallout">
            <a:avLst>
              <a:gd name="adj1" fmla="val -1233"/>
              <a:gd name="adj2" fmla="val 76099"/>
              <a:gd name="adj3" fmla="val 16667"/>
            </a:avLst>
          </a:prstGeom>
          <a:solidFill>
            <a:srgbClr val="EEE9D9"/>
          </a:solidFill>
          <a:ln w="12700" cap="flat" cmpd="sng">
            <a:solidFill>
              <a:schemeClr val="accent2">
                <a:lumMod val="40000"/>
                <a:lumOff val="60000"/>
              </a:schemeClr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《致云雀》中，雪莱以云雀为象征，表达了怎样的理想和追求？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825500" y="7300595"/>
            <a:ext cx="2513330" cy="594360"/>
          </a:xfrm>
          <a:prstGeom prst="wedgeRoundRectCallout">
            <a:avLst>
              <a:gd name="adj1" fmla="val 16745"/>
              <a:gd name="adj2" fmla="val -84508"/>
              <a:gd name="adj3" fmla="val 16667"/>
            </a:avLst>
          </a:prstGeom>
          <a:solidFill>
            <a:srgbClr val="EEE9D9"/>
          </a:solidFill>
          <a:ln w="12700" cap="flat" cmpd="sng">
            <a:solidFill>
              <a:schemeClr val="accent2">
                <a:lumMod val="40000"/>
                <a:lumOff val="60000"/>
              </a:schemeClr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诗歌和小说在表达情感和塑造形象方面有何不同？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3746500" y="7421245"/>
            <a:ext cx="2569210" cy="681990"/>
          </a:xfrm>
          <a:prstGeom prst="wedgeRoundRectCallout">
            <a:avLst>
              <a:gd name="adj1" fmla="val -23084"/>
              <a:gd name="adj2" fmla="val -93202"/>
              <a:gd name="adj3" fmla="val 16667"/>
            </a:avLst>
          </a:prstGeom>
          <a:solidFill>
            <a:srgbClr val="EEE9D9"/>
          </a:solidFill>
          <a:ln w="12700" cap="flat" cmpd="sng">
            <a:solidFill>
              <a:schemeClr val="accent2">
                <a:lumMod val="40000"/>
                <a:lumOff val="60000"/>
              </a:schemeClr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《虞美人》中，李煜通过哪些词句表达了亡国之痛？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3521075" y="3173730"/>
            <a:ext cx="2662555" cy="863600"/>
          </a:xfrm>
          <a:prstGeom prst="wedgeRoundRectCallout">
            <a:avLst>
              <a:gd name="adj1" fmla="val -20039"/>
              <a:gd name="adj2" fmla="val 73641"/>
              <a:gd name="adj3" fmla="val 16667"/>
            </a:avLst>
          </a:prstGeom>
          <a:solidFill>
            <a:srgbClr val="EEE9D9"/>
          </a:solidFill>
          <a:ln w="12700" cap="flat" cmpd="sng">
            <a:solidFill>
              <a:schemeClr val="accent2">
                <a:lumMod val="40000"/>
                <a:lumOff val="60000"/>
              </a:schemeClr>
            </a:solidFill>
            <a:prstDash val="solid"/>
            <a:round/>
          </a:ln>
          <a:effectLst/>
        </p:spPr>
        <p:txBody>
          <a:bodyPr lIns="127000" tIns="127000" rIns="127000" bIns="127000" rtlCol="0" anchor="ctr">
            <a:noAutofit/>
          </a:bodyPr>
          <a:lstStyle/>
          <a:p>
            <a:pPr lvl="0" algn="ctr">
              <a:buSzTx/>
              <a:defRPr/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《沁园春</a:t>
            </a:r>
            <a:r>
              <a:rPr lang="ja-JP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・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长沙》中，毛泽东通过哪些意象表达了他的情感？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43255" y="492760"/>
            <a:ext cx="1769110" cy="4305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>
            <a:noFill/>
            <a:prstDash val="solid"/>
            <a:round/>
          </a:ln>
        </p:spPr>
        <p:txBody>
          <a:bodyPr lIns="127000" tIns="127000" rIns="127000" bIns="127000" rtlCol="0" anchor="ctr">
            <a:noAutofit/>
          </a:bodyPr>
          <a:lstStyle/>
          <a:p>
            <a:pPr algn="ctr" defTabSz="755650" fontAlgn="ctr">
              <a:lnSpc>
                <a:spcPct val="100000"/>
              </a:lnSpc>
              <a:buSzTx/>
              <a:buNone/>
            </a:pPr>
            <a:r>
              <a:rPr kumimoji="1"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图书语料库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6185" y="4409440"/>
            <a:ext cx="1887855" cy="26568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ce8deb-9834-48f4-8664-0d92c7ef714a"/>
  <p:tag name="COMMONDATA" val="eyJoZGlkIjoiYTc3NzVlYjU2NzIwNWFiOTAxOTUyYTEzNDMzNjJmMW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b419815-fe8b-440c-ab7a-888a1bb0ebcd}"/>
  <p:tag name="TABLE_ENDDRAG_ORIGIN_RECT" val="496*493"/>
  <p:tag name="TABLE_ENDDRAG_RECT" val="20*161*496*493"/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1fd58ab-84c6-4b04-b878-7d7a4d06b5a8}"/>
  <p:tag name="TABLE_ENDDRAG_ORIGIN_RECT" val="496*493"/>
  <p:tag name="TABLE_ENDDRAG_RECT" val="20*161*496*493"/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65,&quot;left&quot;:97.22503937007875,&quot;top&quot;:182.6288188976378,&quot;width&quot;:335.624960629921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91*133"/>
  <p:tag name="TABLE_ENDDRAG_RECT" val="75*461*391*13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91*133"/>
  <p:tag name="TABLE_ENDDRAG_RECT" val="75*461*391*1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437.65,&quot;left&quot;:97.22503937007875,&quot;top&quot;:182.6288188976378,&quot;width&quot;:335.6249606299212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3391</Words>
  <Application>Microsoft Office PowerPoint</Application>
  <PresentationFormat>自定义</PresentationFormat>
  <Paragraphs>372</Paragraphs>
  <Slides>27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Microsoft YaHei Bold</vt:lpstr>
      <vt:lpstr>Microsoft YaHei Regular</vt:lpstr>
      <vt:lpstr>Microsoft YaHei Semibold</vt:lpstr>
      <vt:lpstr>等线</vt:lpstr>
      <vt:lpstr>等线 Light</vt:lpstr>
      <vt:lpstr>黑体</vt:lpstr>
      <vt:lpstr>微软雅黑</vt:lpstr>
      <vt:lpstr>Arial</vt:lpstr>
      <vt:lpstr>Wingdings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林垂镇</cp:lastModifiedBy>
  <cp:revision>886</cp:revision>
  <dcterms:created xsi:type="dcterms:W3CDTF">2025-01-10T10:25:00Z</dcterms:created>
  <dcterms:modified xsi:type="dcterms:W3CDTF">2025-02-13T03:32:51Z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83709C6236DD425EA5724ABDBD282FD6_13</vt:lpwstr>
  </property>
  <property fmtid="{D5CDD505-2E9C-101B-9397-08002B2CF9AE}" pid="3" name="KSOProductBuildVer">
    <vt:lpwstr>2052-12.1.0.19770</vt:lpwstr>
  </property>
</Properties>
</file>